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6" r:id="rId1"/>
  </p:sldMasterIdLst>
  <p:notesMasterIdLst>
    <p:notesMasterId r:id="rId10"/>
  </p:notesMasterIdLst>
  <p:sldIdLst>
    <p:sldId id="304" r:id="rId2"/>
    <p:sldId id="312" r:id="rId3"/>
    <p:sldId id="307" r:id="rId4"/>
    <p:sldId id="313" r:id="rId5"/>
    <p:sldId id="314" r:id="rId6"/>
    <p:sldId id="315" r:id="rId7"/>
    <p:sldId id="308" r:id="rId8"/>
    <p:sldId id="305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7C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6" autoAdjust="0"/>
    <p:restoredTop sz="87679" autoAdjust="0"/>
  </p:normalViewPr>
  <p:slideViewPr>
    <p:cSldViewPr snapToGrid="0" snapToObjects="1">
      <p:cViewPr varScale="1">
        <p:scale>
          <a:sx n="109" d="100"/>
          <a:sy n="109" d="100"/>
        </p:scale>
        <p:origin x="990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3" d="100"/>
          <a:sy n="83" d="100"/>
        </p:scale>
        <p:origin x="3198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A49948-4F39-DC4C-A944-4E69784155B3}" type="datetimeFigureOut">
              <a:rPr lang="en-US" smtClean="0"/>
              <a:t>2/17/2021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AC28A0-2FC4-0D4A-8839-A91F517CBA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684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C28A0-2FC4-0D4A-8839-A91F517CBAA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3851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C28A0-2FC4-0D4A-8839-A91F517CBAA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7258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C28A0-2FC4-0D4A-8839-A91F517CBAA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4248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C28A0-2FC4-0D4A-8839-A91F517CBAA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924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fontAlgn="base"/>
            <a:endParaRPr lang="en-US" dirty="0">
              <a:solidFill>
                <a:srgbClr val="000A12"/>
              </a:solidFill>
              <a:latin typeface="GT-America-Standard-Regular"/>
            </a:endParaRPr>
          </a:p>
          <a:p>
            <a:pPr algn="l" fontAlgn="base"/>
            <a:endParaRPr lang="en-US" b="0" i="0" dirty="0">
              <a:solidFill>
                <a:srgbClr val="000A12"/>
              </a:solidFill>
              <a:effectLst/>
              <a:latin typeface="GT-America-Standard-Regular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C28A0-2FC4-0D4A-8839-A91F517CBAA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4955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C28A0-2FC4-0D4A-8839-A91F517CBAA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2215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C28A0-2FC4-0D4A-8839-A91F517CBAA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892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C28A0-2FC4-0D4A-8839-A91F517CBAA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787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7502D-6ED2-AA43-8211-9AD61B8AABA4}" type="datetimeFigureOut">
              <a:rPr lang="en-US" smtClean="0"/>
              <a:t>2/17/2021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Date Placeholder 3"/>
          <p:cNvSpPr txBox="1">
            <a:spLocks/>
          </p:cNvSpPr>
          <p:nvPr userDrawn="1"/>
        </p:nvSpPr>
        <p:spPr>
          <a:xfrm>
            <a:off x="5594230" y="638581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C17502D-6ED2-AA43-8211-9AD61B8AABA4}" type="datetimeFigureOut">
              <a:rPr lang="en-US" smtClean="0"/>
              <a:pPr/>
              <a:t>2/17/2021</a:t>
            </a:fld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6553200" y="6356350"/>
            <a:ext cx="23492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2A4F7D0-2A21-4D51-9A24-B2CEA9082F1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13805" y="5834399"/>
            <a:ext cx="9130195" cy="40685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rgbClr val="4D7C3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D7C39"/>
              </a:solidFill>
              <a:latin typeface="Sans serif"/>
              <a:cs typeface="Sans serif"/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6902" y="6301908"/>
            <a:ext cx="9130196" cy="0"/>
          </a:xfrm>
          <a:prstGeom prst="line">
            <a:avLst/>
          </a:prstGeom>
          <a:ln w="76200" cmpd="sng">
            <a:solidFill>
              <a:srgbClr val="4D7C3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3"/>
          <p:cNvSpPr txBox="1">
            <a:spLocks/>
          </p:cNvSpPr>
          <p:nvPr userDrawn="1"/>
        </p:nvSpPr>
        <p:spPr>
          <a:xfrm>
            <a:off x="144295" y="6448134"/>
            <a:ext cx="4970450" cy="24048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© 2021 Ops on Tap Consulting. All rights reserved.  --- OPS ON TAP CONFIDENTIAL ---</a:t>
            </a:r>
          </a:p>
        </p:txBody>
      </p:sp>
      <p:pic>
        <p:nvPicPr>
          <p:cNvPr id="12" name="Picture 11" descr="ops-on-tap-edit-may2016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3741" y="-316340"/>
            <a:ext cx="2593059" cy="1686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613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184571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7502D-6ED2-AA43-8211-9AD61B8AABA4}" type="datetimeFigureOut">
              <a:rPr lang="en-US" smtClean="0"/>
              <a:t>2/17/2021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1324A-816E-8142-B7CD-74C70B3246D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Date Placeholder 3"/>
          <p:cNvSpPr txBox="1">
            <a:spLocks/>
          </p:cNvSpPr>
          <p:nvPr userDrawn="1"/>
        </p:nvSpPr>
        <p:spPr>
          <a:xfrm>
            <a:off x="5594230" y="638581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C17502D-6ED2-AA43-8211-9AD61B8AABA4}" type="datetimeFigureOut">
              <a:rPr lang="en-US" smtClean="0"/>
              <a:pPr/>
              <a:t>2/17/2021</a:t>
            </a:fld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6553200" y="6356350"/>
            <a:ext cx="23492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881324A-816E-8142-B7CD-74C70B3246D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13805" y="5834399"/>
            <a:ext cx="9130195" cy="40685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rgbClr val="4D7C3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D7C39"/>
              </a:solidFill>
              <a:latin typeface="Sans serif"/>
              <a:cs typeface="Sans serif"/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6902" y="6301908"/>
            <a:ext cx="9130196" cy="0"/>
          </a:xfrm>
          <a:prstGeom prst="line">
            <a:avLst/>
          </a:prstGeom>
          <a:ln w="76200" cmpd="sng">
            <a:solidFill>
              <a:srgbClr val="4D7C3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3"/>
          <p:cNvSpPr txBox="1">
            <a:spLocks/>
          </p:cNvSpPr>
          <p:nvPr userDrawn="1"/>
        </p:nvSpPr>
        <p:spPr>
          <a:xfrm>
            <a:off x="144295" y="6448134"/>
            <a:ext cx="4970450" cy="24048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>
                <a:solidFill>
                  <a:schemeClr val="bg1">
                    <a:lumMod val="50000"/>
                  </a:schemeClr>
                </a:solidFill>
              </a:rPr>
              <a:t>© 2016 Ops on Tap Consulting. All rights reserved.  --- OPS ON TAP CONFIDENTIAL ---</a:t>
            </a:r>
            <a:endParaRPr lang="en-US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2" name="Picture 11" descr="ops-on-tap-edit-may2016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7830" y="116941"/>
            <a:ext cx="1294276" cy="841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711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357604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7502D-6ED2-AA43-8211-9AD61B8AABA4}" type="datetimeFigureOut">
              <a:rPr lang="en-US" smtClean="0"/>
              <a:t>2/17/2021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1324A-816E-8142-B7CD-74C70B3246D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Date Placeholder 3"/>
          <p:cNvSpPr txBox="1">
            <a:spLocks/>
          </p:cNvSpPr>
          <p:nvPr userDrawn="1"/>
        </p:nvSpPr>
        <p:spPr>
          <a:xfrm>
            <a:off x="5594230" y="638581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C17502D-6ED2-AA43-8211-9AD61B8AABA4}" type="datetimeFigureOut">
              <a:rPr lang="en-US" smtClean="0"/>
              <a:pPr/>
              <a:t>2/17/2021</a:t>
            </a:fld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6553200" y="6356350"/>
            <a:ext cx="23492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881324A-816E-8142-B7CD-74C70B3246D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13805" y="5834399"/>
            <a:ext cx="9130195" cy="40685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rgbClr val="4D7C3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D7C39"/>
              </a:solidFill>
              <a:latin typeface="Sans serif"/>
              <a:cs typeface="Sans serif"/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6902" y="6301908"/>
            <a:ext cx="9130196" cy="0"/>
          </a:xfrm>
          <a:prstGeom prst="line">
            <a:avLst/>
          </a:prstGeom>
          <a:ln w="76200" cmpd="sng">
            <a:solidFill>
              <a:srgbClr val="4D7C3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3"/>
          <p:cNvSpPr txBox="1">
            <a:spLocks/>
          </p:cNvSpPr>
          <p:nvPr userDrawn="1"/>
        </p:nvSpPr>
        <p:spPr>
          <a:xfrm>
            <a:off x="144295" y="6448134"/>
            <a:ext cx="4970450" cy="24048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© 2016 Ops on Tap Consulting. All rights reserved.  --- OPS ON TAP CONFIDENTIAL ---</a:t>
            </a:r>
          </a:p>
        </p:txBody>
      </p:sp>
      <p:pic>
        <p:nvPicPr>
          <p:cNvPr id="12" name="Picture 11" descr="ops-on-tap-edit-may2016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74545" y="2280843"/>
            <a:ext cx="1261388" cy="820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472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7502D-6ED2-AA43-8211-9AD61B8AABA4}" type="datetimeFigureOut">
              <a:rPr lang="en-US" smtClean="0"/>
              <a:t>2/17/2021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1324A-816E-8142-B7CD-74C70B3246D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ops-on-tap-edit-may2016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212648"/>
            <a:ext cx="2133600" cy="1387552"/>
          </a:xfrm>
          <a:prstGeom prst="rect">
            <a:avLst/>
          </a:prstGeom>
        </p:spPr>
      </p:pic>
      <p:sp>
        <p:nvSpPr>
          <p:cNvPr id="8" name="Date Placeholder 3"/>
          <p:cNvSpPr txBox="1">
            <a:spLocks/>
          </p:cNvSpPr>
          <p:nvPr userDrawn="1"/>
        </p:nvSpPr>
        <p:spPr>
          <a:xfrm>
            <a:off x="5594230" y="638581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C17502D-6ED2-AA43-8211-9AD61B8AABA4}" type="datetimeFigureOut">
              <a:rPr lang="en-US" smtClean="0"/>
              <a:pPr/>
              <a:t>2/17/2021</a:t>
            </a:fld>
            <a:endParaRPr lang="en-US" dirty="0"/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6553200" y="6356350"/>
            <a:ext cx="23492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881324A-816E-8142-B7CD-74C70B3246D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13805" y="5834399"/>
            <a:ext cx="9130195" cy="40685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rgbClr val="4D7C3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D7C39"/>
              </a:solidFill>
              <a:latin typeface="Sans serif"/>
              <a:cs typeface="Sans serif"/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902" y="6301908"/>
            <a:ext cx="9130196" cy="0"/>
          </a:xfrm>
          <a:prstGeom prst="line">
            <a:avLst/>
          </a:prstGeom>
          <a:ln w="76200" cmpd="sng">
            <a:solidFill>
              <a:srgbClr val="4D7C3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Footer Placeholder 3"/>
          <p:cNvSpPr txBox="1">
            <a:spLocks/>
          </p:cNvSpPr>
          <p:nvPr userDrawn="1"/>
        </p:nvSpPr>
        <p:spPr>
          <a:xfrm>
            <a:off x="144295" y="6448134"/>
            <a:ext cx="4970450" cy="24048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© 2021 Ops on Tap Consulting. All rights reserved.  --- OPS ON TAP CONFIDENTIAL ---</a:t>
            </a:r>
          </a:p>
        </p:txBody>
      </p:sp>
    </p:spTree>
    <p:extLst>
      <p:ext uri="{BB962C8B-B14F-4D97-AF65-F5344CB8AC3E}">
        <p14:creationId xmlns:p14="http://schemas.microsoft.com/office/powerpoint/2010/main" val="2118782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7502D-6ED2-AA43-8211-9AD61B8AABA4}" type="datetimeFigureOut">
              <a:rPr lang="en-US" smtClean="0"/>
              <a:t>2/17/2021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1324A-816E-8142-B7CD-74C70B3246D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Date Placeholder 3"/>
          <p:cNvSpPr txBox="1">
            <a:spLocks/>
          </p:cNvSpPr>
          <p:nvPr userDrawn="1"/>
        </p:nvSpPr>
        <p:spPr>
          <a:xfrm>
            <a:off x="5594230" y="638581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C17502D-6ED2-AA43-8211-9AD61B8AABA4}" type="datetimeFigureOut">
              <a:rPr lang="en-US" smtClean="0"/>
              <a:pPr/>
              <a:t>2/17/2021</a:t>
            </a:fld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6553200" y="6356350"/>
            <a:ext cx="23492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881324A-816E-8142-B7CD-74C70B3246D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13805" y="5834399"/>
            <a:ext cx="9130195" cy="40685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rgbClr val="4D7C3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D7C39"/>
              </a:solidFill>
              <a:latin typeface="Sans serif"/>
              <a:cs typeface="Sans serif"/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6902" y="6301908"/>
            <a:ext cx="9130196" cy="0"/>
          </a:xfrm>
          <a:prstGeom prst="line">
            <a:avLst/>
          </a:prstGeom>
          <a:ln w="76200" cmpd="sng">
            <a:solidFill>
              <a:srgbClr val="4D7C3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3"/>
          <p:cNvSpPr txBox="1">
            <a:spLocks/>
          </p:cNvSpPr>
          <p:nvPr userDrawn="1"/>
        </p:nvSpPr>
        <p:spPr>
          <a:xfrm>
            <a:off x="144295" y="6448134"/>
            <a:ext cx="4970450" cy="24048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© 2016 Ops on Tap Consulting. All rights reserved.  --- OPS ON TAP CONFIDENTIAL ---</a:t>
            </a:r>
          </a:p>
        </p:txBody>
      </p:sp>
      <p:pic>
        <p:nvPicPr>
          <p:cNvPr id="12" name="Picture 11" descr="ops-on-tap-edit-may2016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212648"/>
            <a:ext cx="2133600" cy="1387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527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6858000" cy="117933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3860" y="159399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7502D-6ED2-AA43-8211-9AD61B8AABA4}" type="datetimeFigureOut">
              <a:rPr lang="en-US" smtClean="0"/>
              <a:t>2/17/2021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1324A-816E-8142-B7CD-74C70B3246D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3"/>
          <p:cNvSpPr txBox="1">
            <a:spLocks/>
          </p:cNvSpPr>
          <p:nvPr userDrawn="1"/>
        </p:nvSpPr>
        <p:spPr>
          <a:xfrm>
            <a:off x="5594230" y="638581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C17502D-6ED2-AA43-8211-9AD61B8AABA4}" type="datetimeFigureOut">
              <a:rPr lang="en-US" smtClean="0"/>
              <a:pPr/>
              <a:t>2/17/2021</a:t>
            </a:fld>
            <a:endParaRPr lang="en-US" dirty="0"/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6553200" y="6356350"/>
            <a:ext cx="23492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881324A-816E-8142-B7CD-74C70B3246D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13805" y="5834399"/>
            <a:ext cx="9130195" cy="40685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rgbClr val="4D7C3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D7C39"/>
              </a:solidFill>
              <a:latin typeface="Sans serif"/>
              <a:cs typeface="Sans serif"/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902" y="6301908"/>
            <a:ext cx="9130196" cy="0"/>
          </a:xfrm>
          <a:prstGeom prst="line">
            <a:avLst/>
          </a:prstGeom>
          <a:ln w="76200" cmpd="sng">
            <a:solidFill>
              <a:srgbClr val="4D7C3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Footer Placeholder 3"/>
          <p:cNvSpPr txBox="1">
            <a:spLocks/>
          </p:cNvSpPr>
          <p:nvPr userDrawn="1"/>
        </p:nvSpPr>
        <p:spPr>
          <a:xfrm>
            <a:off x="144295" y="6448134"/>
            <a:ext cx="4970450" cy="24048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© 2016 Ops on Tap Consulting. All rights reserved.  --- OPS ON TAP CONFIDENTIAL ---</a:t>
            </a:r>
          </a:p>
        </p:txBody>
      </p:sp>
      <p:pic>
        <p:nvPicPr>
          <p:cNvPr id="13" name="Picture 12" descr="ops-on-tap-edit-may2016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9201" y="102637"/>
            <a:ext cx="1502161" cy="1054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947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79298" cy="123100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7502D-6ED2-AA43-8211-9AD61B8AABA4}" type="datetimeFigureOut">
              <a:rPr lang="en-US" smtClean="0"/>
              <a:t>2/17/2021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1324A-816E-8142-B7CD-74C70B3246D6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Date Placeholder 3"/>
          <p:cNvSpPr txBox="1">
            <a:spLocks/>
          </p:cNvSpPr>
          <p:nvPr userDrawn="1"/>
        </p:nvSpPr>
        <p:spPr>
          <a:xfrm>
            <a:off x="5594230" y="638581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C17502D-6ED2-AA43-8211-9AD61B8AABA4}" type="datetimeFigureOut">
              <a:rPr lang="en-US" smtClean="0"/>
              <a:pPr/>
              <a:t>2/17/2021</a:t>
            </a:fld>
            <a:endParaRPr lang="en-US" dirty="0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6553200" y="6356350"/>
            <a:ext cx="23492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881324A-816E-8142-B7CD-74C70B3246D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13805" y="5834399"/>
            <a:ext cx="9130195" cy="40685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rgbClr val="4D7C3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D7C39"/>
              </a:solidFill>
              <a:latin typeface="Sans serif"/>
              <a:cs typeface="Sans serif"/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6902" y="6301908"/>
            <a:ext cx="9130196" cy="0"/>
          </a:xfrm>
          <a:prstGeom prst="line">
            <a:avLst/>
          </a:prstGeom>
          <a:ln w="76200" cmpd="sng">
            <a:solidFill>
              <a:srgbClr val="4D7C3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Footer Placeholder 3"/>
          <p:cNvSpPr txBox="1">
            <a:spLocks/>
          </p:cNvSpPr>
          <p:nvPr userDrawn="1"/>
        </p:nvSpPr>
        <p:spPr>
          <a:xfrm>
            <a:off x="144295" y="6448134"/>
            <a:ext cx="4970450" cy="24048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© 2021 Ops on Tap Consulting. All rights reserved.  --- OPS ON TAP CONFIDENTIAL ---</a:t>
            </a:r>
          </a:p>
        </p:txBody>
      </p:sp>
      <p:pic>
        <p:nvPicPr>
          <p:cNvPr id="15" name="Picture 14" descr="ops-on-tap-edit-may2016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1143" y="245172"/>
            <a:ext cx="1391317" cy="90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352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295" y="517473"/>
            <a:ext cx="6754137" cy="1143000"/>
          </a:xfrm>
          <a:prstGeom prst="rect">
            <a:avLst/>
          </a:prstGeo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7502D-6ED2-AA43-8211-9AD61B8AABA4}" type="datetimeFigureOut">
              <a:rPr lang="en-US" smtClean="0"/>
              <a:t>2/17/2021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1324A-816E-8142-B7CD-74C70B3246D6}" type="slidenum">
              <a:rPr lang="en-US" smtClean="0"/>
              <a:t>‹#›</a:t>
            </a:fld>
            <a:endParaRPr lang="en-US"/>
          </a:p>
        </p:txBody>
      </p:sp>
      <p:sp>
        <p:nvSpPr>
          <p:cNvPr id="6" name="Date Placeholder 3"/>
          <p:cNvSpPr txBox="1">
            <a:spLocks/>
          </p:cNvSpPr>
          <p:nvPr userDrawn="1"/>
        </p:nvSpPr>
        <p:spPr>
          <a:xfrm>
            <a:off x="5594230" y="638581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C17502D-6ED2-AA43-8211-9AD61B8AABA4}" type="datetimeFigureOut">
              <a:rPr lang="en-US" smtClean="0"/>
              <a:pPr/>
              <a:t>2/17/2021</a:t>
            </a:fld>
            <a:endParaRPr lang="en-US" dirty="0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553200" y="6356350"/>
            <a:ext cx="23492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881324A-816E-8142-B7CD-74C70B3246D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13805" y="5834399"/>
            <a:ext cx="9130195" cy="40685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rgbClr val="4D7C3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D7C39"/>
              </a:solidFill>
              <a:latin typeface="Sans serif"/>
              <a:cs typeface="Sans serif"/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6902" y="6301908"/>
            <a:ext cx="9130196" cy="0"/>
          </a:xfrm>
          <a:prstGeom prst="line">
            <a:avLst/>
          </a:prstGeom>
          <a:ln w="76200" cmpd="sng">
            <a:solidFill>
              <a:srgbClr val="4D7C3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3"/>
          <p:cNvSpPr txBox="1">
            <a:spLocks/>
          </p:cNvSpPr>
          <p:nvPr userDrawn="1"/>
        </p:nvSpPr>
        <p:spPr>
          <a:xfrm>
            <a:off x="144295" y="6448134"/>
            <a:ext cx="4970450" cy="24048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© 2021 Ops on Tap Consulting. All rights reserved.  --- OPS ON TAP CONFIDENTIAL ---</a:t>
            </a:r>
          </a:p>
        </p:txBody>
      </p:sp>
      <p:pic>
        <p:nvPicPr>
          <p:cNvPr id="11" name="Picture 10" descr="ops-on-tap-edit-may2016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8432" y="0"/>
            <a:ext cx="2133600" cy="1387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014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7502D-6ED2-AA43-8211-9AD61B8AABA4}" type="datetimeFigureOut">
              <a:rPr lang="en-US" smtClean="0"/>
              <a:t>2/17/2021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1324A-816E-8142-B7CD-74C70B3246D6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3"/>
          <p:cNvSpPr txBox="1">
            <a:spLocks/>
          </p:cNvSpPr>
          <p:nvPr userDrawn="1"/>
        </p:nvSpPr>
        <p:spPr>
          <a:xfrm>
            <a:off x="5594230" y="638581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C17502D-6ED2-AA43-8211-9AD61B8AABA4}" type="datetimeFigureOut">
              <a:rPr lang="en-US" smtClean="0"/>
              <a:pPr/>
              <a:t>2/17/2021</a:t>
            </a:fld>
            <a:endParaRPr lang="en-US" dirty="0"/>
          </a:p>
        </p:txBody>
      </p:sp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6553200" y="6356350"/>
            <a:ext cx="23492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881324A-816E-8142-B7CD-74C70B3246D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3805" y="5834399"/>
            <a:ext cx="9130195" cy="40685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rgbClr val="4D7C3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D7C39"/>
              </a:solidFill>
              <a:latin typeface="Sans serif"/>
              <a:cs typeface="Sans serif"/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902" y="6301908"/>
            <a:ext cx="9130196" cy="0"/>
          </a:xfrm>
          <a:prstGeom prst="line">
            <a:avLst/>
          </a:prstGeom>
          <a:ln w="76200" cmpd="sng">
            <a:solidFill>
              <a:srgbClr val="4D7C3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3"/>
          <p:cNvSpPr txBox="1">
            <a:spLocks/>
          </p:cNvSpPr>
          <p:nvPr userDrawn="1"/>
        </p:nvSpPr>
        <p:spPr>
          <a:xfrm>
            <a:off x="144295" y="6448134"/>
            <a:ext cx="4970450" cy="24048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© 2021 Ops on Tap Consulting. All rights reserved.  --- OPS ON TAP CONFIDENTIAL ---</a:t>
            </a:r>
          </a:p>
        </p:txBody>
      </p:sp>
      <p:pic>
        <p:nvPicPr>
          <p:cNvPr id="10" name="Picture 9" descr="ops-on-tap-edit-may2016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7094" y="0"/>
            <a:ext cx="2133600" cy="1387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16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7502D-6ED2-AA43-8211-9AD61B8AABA4}" type="datetimeFigureOut">
              <a:rPr lang="en-US" smtClean="0"/>
              <a:t>2/17/2021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Date Placeholder 3"/>
          <p:cNvSpPr txBox="1">
            <a:spLocks/>
          </p:cNvSpPr>
          <p:nvPr userDrawn="1"/>
        </p:nvSpPr>
        <p:spPr>
          <a:xfrm>
            <a:off x="5594230" y="638581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C17502D-6ED2-AA43-8211-9AD61B8AABA4}" type="datetimeFigureOut">
              <a:rPr lang="en-US" smtClean="0"/>
              <a:pPr/>
              <a:t>2/17/2021</a:t>
            </a:fld>
            <a:endParaRPr lang="en-US" dirty="0"/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6553200" y="6356350"/>
            <a:ext cx="23492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881324A-816E-8142-B7CD-74C70B3246D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13805" y="5834399"/>
            <a:ext cx="9130195" cy="40685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rgbClr val="4D7C3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D7C39"/>
              </a:solidFill>
              <a:latin typeface="Sans serif"/>
              <a:cs typeface="Sans serif"/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902" y="6301908"/>
            <a:ext cx="9130196" cy="0"/>
          </a:xfrm>
          <a:prstGeom prst="line">
            <a:avLst/>
          </a:prstGeom>
          <a:ln w="76200" cmpd="sng">
            <a:solidFill>
              <a:srgbClr val="4D7C3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Footer Placeholder 3"/>
          <p:cNvSpPr txBox="1">
            <a:spLocks/>
          </p:cNvSpPr>
          <p:nvPr userDrawn="1"/>
        </p:nvSpPr>
        <p:spPr>
          <a:xfrm>
            <a:off x="144295" y="6448134"/>
            <a:ext cx="4970450" cy="24048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© 2021 Ops on Tap Consulting. All rights reserved.  --- OPS ON TAP CONFIDENTIAL ---</a:t>
            </a:r>
          </a:p>
        </p:txBody>
      </p:sp>
      <p:pic>
        <p:nvPicPr>
          <p:cNvPr id="13" name="Picture 12" descr="ops-on-tap-edit-may2016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758" y="47548"/>
            <a:ext cx="1002944" cy="65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972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7502D-6ED2-AA43-8211-9AD61B8AABA4}" type="datetimeFigureOut">
              <a:rPr lang="en-US" smtClean="0"/>
              <a:t>2/17/2021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1324A-816E-8142-B7CD-74C70B3246D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3"/>
          <p:cNvSpPr txBox="1">
            <a:spLocks/>
          </p:cNvSpPr>
          <p:nvPr userDrawn="1"/>
        </p:nvSpPr>
        <p:spPr>
          <a:xfrm>
            <a:off x="5594230" y="638581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C17502D-6ED2-AA43-8211-9AD61B8AABA4}" type="datetimeFigureOut">
              <a:rPr lang="en-US" smtClean="0"/>
              <a:pPr/>
              <a:t>2/17/2021</a:t>
            </a:fld>
            <a:endParaRPr lang="en-US" dirty="0"/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6553200" y="6356350"/>
            <a:ext cx="23492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881324A-816E-8142-B7CD-74C70B3246D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13805" y="5834399"/>
            <a:ext cx="9130195" cy="40685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rgbClr val="4D7C3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D7C39"/>
              </a:solidFill>
              <a:latin typeface="Sans serif"/>
              <a:cs typeface="Sans serif"/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902" y="6301908"/>
            <a:ext cx="9130196" cy="0"/>
          </a:xfrm>
          <a:prstGeom prst="line">
            <a:avLst/>
          </a:prstGeom>
          <a:ln w="76200" cmpd="sng">
            <a:solidFill>
              <a:srgbClr val="4D7C3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Footer Placeholder 3"/>
          <p:cNvSpPr txBox="1">
            <a:spLocks/>
          </p:cNvSpPr>
          <p:nvPr userDrawn="1"/>
        </p:nvSpPr>
        <p:spPr>
          <a:xfrm>
            <a:off x="144295" y="6448134"/>
            <a:ext cx="4970450" cy="24048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© 2016 Ops on Tap Consulting. All rights reserved.  --- OPS ON TAP CONFIDENTIAL ---</a:t>
            </a:r>
          </a:p>
        </p:txBody>
      </p:sp>
      <p:pic>
        <p:nvPicPr>
          <p:cNvPr id="13" name="Picture 12" descr="ops-on-tap-edit-may2016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5215" y="0"/>
            <a:ext cx="1179496" cy="767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879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4230" y="638581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17502D-6ED2-AA43-8211-9AD61B8AABA4}" type="datetimeFigureOut">
              <a:rPr lang="en-US" smtClean="0"/>
              <a:t>2/17/2021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3492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81324A-816E-8142-B7CD-74C70B3246D6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 descr="ops-on-tap-edit-may2016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3741" y="-316340"/>
            <a:ext cx="2593059" cy="1686353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13805" y="5834399"/>
            <a:ext cx="9130195" cy="40685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rgbClr val="4D7C3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D7C39"/>
              </a:solidFill>
              <a:latin typeface="Sans serif"/>
              <a:cs typeface="Sans serif"/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6902" y="6301908"/>
            <a:ext cx="9130196" cy="0"/>
          </a:xfrm>
          <a:prstGeom prst="line">
            <a:avLst/>
          </a:prstGeom>
          <a:ln w="76200" cmpd="sng">
            <a:solidFill>
              <a:srgbClr val="4D7C3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44295" y="6448134"/>
            <a:ext cx="4970450" cy="240489"/>
          </a:xfrm>
          <a:prstGeom prst="rect">
            <a:avLst/>
          </a:prstGeom>
        </p:spPr>
        <p:txBody>
          <a:bodyPr/>
          <a:lstStyle/>
          <a:p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© 2016 Ops on Tap Consulting. All rights reserved.  --- OPS ON TAP CONFIDENTIAL ---</a:t>
            </a:r>
          </a:p>
        </p:txBody>
      </p:sp>
    </p:spTree>
    <p:extLst>
      <p:ext uri="{BB962C8B-B14F-4D97-AF65-F5344CB8AC3E}">
        <p14:creationId xmlns:p14="http://schemas.microsoft.com/office/powerpoint/2010/main" val="3722394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0" i="0" dirty="0">
                <a:effectLst/>
                <a:latin typeface="-apple-system"/>
              </a:rPr>
              <a:t>Supply Chain Resilience in the COVID Age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72340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C1AD062F-2BF5-4638-83A5-36D40793364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27539" y="1240611"/>
            <a:ext cx="6251330" cy="35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lnSpc>
                <a:spcPct val="2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Set-up to 2020</a:t>
            </a:r>
          </a:p>
          <a:p>
            <a:pPr defTabSz="914400" eaLnBrk="0" fontAlgn="base" hangingPunct="0">
              <a:lnSpc>
                <a:spcPct val="2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What changed in 2020?</a:t>
            </a:r>
          </a:p>
          <a:p>
            <a:pPr defTabSz="914400" eaLnBrk="0" fontAlgn="base" hangingPunct="0">
              <a:lnSpc>
                <a:spcPct val="2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What changes in 2021? </a:t>
            </a:r>
          </a:p>
          <a:p>
            <a:pPr defTabSz="914400" eaLnBrk="0" fontAlgn="base" hangingPunct="0">
              <a:lnSpc>
                <a:spcPct val="2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Long term supply chain implications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59EC72-DD65-4330-B14B-A26BA9B89D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5254" y="1136767"/>
            <a:ext cx="1689076" cy="10759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B76F26F-4A80-4B1C-A388-03CA402CF7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4330" y="1872821"/>
            <a:ext cx="1522805" cy="107595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B372373-0B1F-4327-B1E5-C43F814DFB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7135" y="2662088"/>
            <a:ext cx="1565339" cy="91890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602905D-58B6-44B6-B186-4078F405F8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22474" y="3288771"/>
            <a:ext cx="1558400" cy="103704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2CF9206-0EBF-49CC-A591-4A988FF063C2}"/>
              </a:ext>
            </a:extLst>
          </p:cNvPr>
          <p:cNvSpPr txBox="1"/>
          <p:nvPr/>
        </p:nvSpPr>
        <p:spPr>
          <a:xfrm>
            <a:off x="422031" y="211015"/>
            <a:ext cx="56798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What a Journey</a:t>
            </a:r>
            <a:r>
              <a:rPr lang="en-US" sz="32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811877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614B56F2-3E5F-4266-9A06-A618020AF6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387" y="700436"/>
            <a:ext cx="6365496" cy="4643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4951D81-F356-4FBC-9CE5-243F89421B40}"/>
              </a:ext>
            </a:extLst>
          </p:cNvPr>
          <p:cNvSpPr txBox="1"/>
          <p:nvPr/>
        </p:nvSpPr>
        <p:spPr>
          <a:xfrm>
            <a:off x="571500" y="246185"/>
            <a:ext cx="54600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2 Years Ago…this was shifting</a:t>
            </a:r>
          </a:p>
        </p:txBody>
      </p:sp>
    </p:spTree>
    <p:extLst>
      <p:ext uri="{BB962C8B-B14F-4D97-AF65-F5344CB8AC3E}">
        <p14:creationId xmlns:p14="http://schemas.microsoft.com/office/powerpoint/2010/main" val="1107671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9C797C9-58D4-4F7A-ADED-854E86E096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07832"/>
            <a:ext cx="8229600" cy="5018332"/>
          </a:xfrm>
        </p:spPr>
        <p:txBody>
          <a:bodyPr/>
          <a:lstStyle/>
          <a:p>
            <a:pPr marL="857250" lvl="1" indent="-45720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Demand Uncertainty</a:t>
            </a:r>
          </a:p>
          <a:p>
            <a:pPr marL="857250" lvl="1" indent="-45720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Availability</a:t>
            </a:r>
          </a:p>
          <a:p>
            <a:pPr marL="857250" lvl="1" indent="-45720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Logistics</a:t>
            </a:r>
          </a:p>
          <a:p>
            <a:pPr marL="857250" lvl="1" indent="-45720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Tariff holdover 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25106C-B7A0-45FB-B657-C418159ADF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675630"/>
            <a:ext cx="4566674" cy="385066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B290DE4-95B3-4963-9113-4241ED80A1F4}"/>
              </a:ext>
            </a:extLst>
          </p:cNvPr>
          <p:cNvSpPr txBox="1"/>
          <p:nvPr/>
        </p:nvSpPr>
        <p:spPr>
          <a:xfrm>
            <a:off x="3956538" y="5563091"/>
            <a:ext cx="25409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Credit: Britt Spencer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D47A68-B54F-43F8-A78A-1B44568B3B8A}"/>
              </a:ext>
            </a:extLst>
          </p:cNvPr>
          <p:cNvSpPr txBox="1"/>
          <p:nvPr/>
        </p:nvSpPr>
        <p:spPr>
          <a:xfrm>
            <a:off x="291375" y="4843169"/>
            <a:ext cx="4280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Realization: We don’t have the chops to manufacture enough in the USA!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02ECB5-5BE8-4294-87A8-025E4E106A7F}"/>
              </a:ext>
            </a:extLst>
          </p:cNvPr>
          <p:cNvSpPr txBox="1"/>
          <p:nvPr/>
        </p:nvSpPr>
        <p:spPr>
          <a:xfrm>
            <a:off x="0" y="582533"/>
            <a:ext cx="49664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And then 2020 happened…</a:t>
            </a:r>
          </a:p>
        </p:txBody>
      </p:sp>
    </p:spTree>
    <p:extLst>
      <p:ext uri="{BB962C8B-B14F-4D97-AF65-F5344CB8AC3E}">
        <p14:creationId xmlns:p14="http://schemas.microsoft.com/office/powerpoint/2010/main" val="3510671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81955DB-A265-462F-8990-6A0E0830AD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123" y="914400"/>
            <a:ext cx="8229600" cy="472146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5100" dirty="0"/>
              <a:t>2021  - What is in store for us?</a:t>
            </a:r>
          </a:p>
          <a:p>
            <a:pPr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Continued Logistics Challenges</a:t>
            </a:r>
          </a:p>
          <a:p>
            <a:pPr lvl="1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Arial" panose="020B0604020202020204" pitchFamily="34" charset="0"/>
              </a:rPr>
              <a:t>Passenger flights down</a:t>
            </a:r>
          </a:p>
          <a:p>
            <a:pPr lvl="1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Airlines shifting to more freight-only flights</a:t>
            </a:r>
          </a:p>
          <a:p>
            <a:pPr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Arial" panose="020B0604020202020204" pitchFamily="34" charset="0"/>
              </a:rPr>
              <a:t>Stops and Starts</a:t>
            </a:r>
          </a:p>
          <a:p>
            <a:pPr lvl="1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Arial" panose="020B0604020202020204" pitchFamily="34" charset="0"/>
              </a:rPr>
              <a:t>Scramble for space and supply</a:t>
            </a:r>
          </a:p>
          <a:p>
            <a:pPr lvl="1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Arial" panose="020B0604020202020204" pitchFamily="34" charset="0"/>
              </a:rPr>
              <a:t>Unexpected shortages (IC’s, packaging material, PPE)</a:t>
            </a:r>
          </a:p>
          <a:p>
            <a:pPr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Tension with China</a:t>
            </a:r>
          </a:p>
          <a:p>
            <a:pPr lvl="1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Biden administration not backing down</a:t>
            </a:r>
          </a:p>
          <a:p>
            <a:pPr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Shortages</a:t>
            </a:r>
          </a:p>
          <a:p>
            <a:pPr lvl="1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Lower level material</a:t>
            </a:r>
          </a:p>
          <a:p>
            <a:pPr lvl="1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Arial" panose="020B0604020202020204" pitchFamily="34" charset="0"/>
              </a:rPr>
              <a:t>Worker availability</a:t>
            </a:r>
          </a:p>
          <a:p>
            <a:pPr lvl="1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Government rules </a:t>
            </a:r>
          </a:p>
          <a:p>
            <a:pPr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Arial" panose="020B0604020202020204" pitchFamily="34" charset="0"/>
              </a:rPr>
              <a:t>Surprises</a:t>
            </a:r>
          </a:p>
          <a:p>
            <a:pPr lvl="1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Arial" panose="020B0604020202020204" pitchFamily="34" charset="0"/>
              </a:rPr>
              <a:t>Unknown unknowns….</a:t>
            </a:r>
          </a:p>
          <a:p>
            <a:pPr lvl="1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400050" lvl="1" indent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3" name="Google Shape;191;p29">
            <a:extLst>
              <a:ext uri="{FF2B5EF4-FFF2-40B4-BE49-F238E27FC236}">
                <a16:creationId xmlns:a16="http://schemas.microsoft.com/office/drawing/2014/main" id="{5C644D14-FDEF-4D2C-A3AC-F05DF12F9C7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75485" y="1732084"/>
            <a:ext cx="2699238" cy="28750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578019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1BEC1E8-32A1-45F9-8D37-2DD432BF52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49569"/>
            <a:ext cx="664698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/>
              <a:t>    Long Term Implications?</a:t>
            </a:r>
          </a:p>
          <a:p>
            <a:pPr lvl="1"/>
            <a:r>
              <a:rPr lang="en-US" sz="2200" dirty="0"/>
              <a:t>Increased automation in manufacturing and logistics</a:t>
            </a:r>
          </a:p>
          <a:p>
            <a:pPr lvl="1"/>
            <a:r>
              <a:rPr lang="en-US" sz="2200" dirty="0"/>
              <a:t>More investment in industrial segment in the USA</a:t>
            </a:r>
          </a:p>
          <a:p>
            <a:pPr lvl="1"/>
            <a:r>
              <a:rPr lang="en-US" sz="2200" dirty="0"/>
              <a:t>Higher value placed on shorter supply chains</a:t>
            </a:r>
          </a:p>
          <a:p>
            <a:pPr lvl="1"/>
            <a:r>
              <a:rPr lang="en-US" sz="2200" dirty="0"/>
              <a:t>More repair versus return</a:t>
            </a:r>
          </a:p>
          <a:p>
            <a:pPr lvl="1"/>
            <a:r>
              <a:rPr lang="en-US" sz="2200" dirty="0"/>
              <a:t>Diversification for increased resilience</a:t>
            </a:r>
          </a:p>
          <a:p>
            <a:pPr lvl="1"/>
            <a:r>
              <a:rPr lang="en-US" sz="2200" dirty="0"/>
              <a:t>Higher value placed on supply chain management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EC098ED-CFE0-453D-BFB1-25A552095E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6984" y="1659915"/>
            <a:ext cx="2039815" cy="413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5148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BD081-6C4A-4D5B-9354-401581B2F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923" y="274638"/>
            <a:ext cx="7631723" cy="1231008"/>
          </a:xfrm>
        </p:spPr>
        <p:txBody>
          <a:bodyPr/>
          <a:lstStyle/>
          <a:p>
            <a:r>
              <a:rPr lang="en-US" dirty="0"/>
              <a:t>Develop a Strategy and Execute</a:t>
            </a:r>
            <a:br>
              <a:rPr lang="en-US" dirty="0"/>
            </a:b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2C3245-5B49-49F8-A79E-0E2AD68A5D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51692" y="1062097"/>
            <a:ext cx="8229600" cy="4556187"/>
          </a:xfrm>
        </p:spPr>
        <p:txBody>
          <a:bodyPr>
            <a:normAutofit/>
          </a:bodyPr>
          <a:lstStyle/>
          <a:p>
            <a:r>
              <a:rPr lang="en-US" dirty="0"/>
              <a:t>Punitive Tariff Reduction: </a:t>
            </a:r>
          </a:p>
          <a:p>
            <a:pPr lvl="1"/>
            <a:r>
              <a:rPr lang="en-US" sz="1800" dirty="0"/>
              <a:t>Shift to non-China country for Substantial Transformation</a:t>
            </a:r>
          </a:p>
          <a:p>
            <a:pPr lvl="1"/>
            <a:r>
              <a:rPr lang="en-US" sz="1800" dirty="0"/>
              <a:t>Launch next gen product elsewhere</a:t>
            </a:r>
          </a:p>
          <a:p>
            <a:pPr lvl="1"/>
            <a:r>
              <a:rPr lang="en-US" sz="1800" dirty="0"/>
              <a:t>De </a:t>
            </a:r>
            <a:r>
              <a:rPr lang="en-US" sz="1800" dirty="0" err="1"/>
              <a:t>Minimus</a:t>
            </a:r>
            <a:r>
              <a:rPr lang="en-US" sz="1800" dirty="0"/>
              <a:t> shipping – small batch shipments</a:t>
            </a:r>
          </a:p>
          <a:p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Invest in resilience</a:t>
            </a:r>
          </a:p>
          <a:p>
            <a:pPr lvl="1"/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Use total landed cost when making supplier decisions</a:t>
            </a:r>
          </a:p>
          <a:p>
            <a:pPr lvl="1"/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Know where your supply is located and reduce risk</a:t>
            </a:r>
          </a:p>
          <a:p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Purposeful Supply Chain Management &amp; Design</a:t>
            </a:r>
          </a:p>
          <a:p>
            <a:pPr lvl="1"/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Double </a:t>
            </a:r>
            <a:r>
              <a:rPr lang="en-US" altLang="en-US" sz="1800" dirty="0"/>
              <a:t>down on 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Supply and Operations Planning</a:t>
            </a:r>
          </a:p>
          <a:p>
            <a:pPr lvl="1"/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Know where your supply is located and reduce risk</a:t>
            </a:r>
          </a:p>
          <a:p>
            <a:pPr lvl="2" defTabSz="9144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2nd source</a:t>
            </a:r>
          </a:p>
          <a:p>
            <a:pPr lvl="2" defTabSz="9144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Inventory positions</a:t>
            </a:r>
          </a:p>
          <a:p>
            <a:pPr lvl="2" defTabSz="9144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Diversify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Google Shape;218;p32">
            <a:extLst>
              <a:ext uri="{FF2B5EF4-FFF2-40B4-BE49-F238E27FC236}">
                <a16:creationId xmlns:a16="http://schemas.microsoft.com/office/drawing/2014/main" id="{A3E55306-7B09-4F63-B394-18A652B0246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52494" y="2106635"/>
            <a:ext cx="2391506" cy="36892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35223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marcy@ontap.consulting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925-437-4125</a:t>
            </a:r>
          </a:p>
        </p:txBody>
      </p:sp>
    </p:spTree>
    <p:extLst>
      <p:ext uri="{BB962C8B-B14F-4D97-AF65-F5344CB8AC3E}">
        <p14:creationId xmlns:p14="http://schemas.microsoft.com/office/powerpoint/2010/main" val="37061885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OTTemplate" id="{D221B4C7-1D95-4495-8F10-9D47A717A6A6}" vid="{181D67CC-19D0-4A48-B4D9-6BFE1728CB1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6006</TotalTime>
  <Words>256</Words>
  <Application>Microsoft Office PowerPoint</Application>
  <PresentationFormat>On-screen Show (4:3)</PresentationFormat>
  <Paragraphs>63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-apple-system</vt:lpstr>
      <vt:lpstr>Arial</vt:lpstr>
      <vt:lpstr>Calibri</vt:lpstr>
      <vt:lpstr>GT-America-Standard-Regular</vt:lpstr>
      <vt:lpstr>Sans serif</vt:lpstr>
      <vt:lpstr>Wingdings</vt:lpstr>
      <vt:lpstr>Office Theme</vt:lpstr>
      <vt:lpstr>Supply Chain Resilience in the COVID Age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Develop a Strategy and Execute </vt:lpstr>
      <vt:lpstr>marcy@ontap.consulting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Manufacturing Strategy 2020</dc:title>
  <dc:creator>Marcy Alstott</dc:creator>
  <cp:lastModifiedBy>Marcy Alstott</cp:lastModifiedBy>
  <cp:revision>33</cp:revision>
  <dcterms:created xsi:type="dcterms:W3CDTF">2019-12-08T19:26:56Z</dcterms:created>
  <dcterms:modified xsi:type="dcterms:W3CDTF">2021-02-17T17:46:20Z</dcterms:modified>
</cp:coreProperties>
</file>