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411" r:id="rId3"/>
    <p:sldId id="735" r:id="rId4"/>
    <p:sldId id="736" r:id="rId5"/>
    <p:sldId id="737" r:id="rId6"/>
    <p:sldId id="738" r:id="rId7"/>
    <p:sldId id="739" r:id="rId8"/>
    <p:sldId id="740" r:id="rId9"/>
    <p:sldId id="741" r:id="rId10"/>
    <p:sldId id="742" r:id="rId11"/>
    <p:sldId id="743" r:id="rId12"/>
    <p:sldId id="744" r:id="rId13"/>
    <p:sldId id="745" r:id="rId14"/>
    <p:sldId id="746" r:id="rId15"/>
    <p:sldId id="747" r:id="rId16"/>
    <p:sldId id="74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C8753-AD98-4AE8-B2C9-A505071D9826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A0744-3B50-46A0-8311-A15CC7D7C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414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3F7881-9353-3F4F-A0B9-EFC7EEB98D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37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3" y="7"/>
            <a:ext cx="12191999" cy="5135431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51"/>
            <a:ext cx="10769600" cy="1673352"/>
          </a:xfrm>
        </p:spPr>
        <p:txBody>
          <a:bodyPr vert="horz" lIns="91421" tIns="0" rIns="4571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46" tIns="0" rIns="4571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6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797520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000460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ctangle 7"/>
          <p:cNvSpPr/>
          <p:nvPr/>
        </p:nvSpPr>
        <p:spPr bwMode="ltGray">
          <a:xfrm>
            <a:off x="8863606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9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8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91"/>
            <a:ext cx="5115205" cy="365125"/>
          </a:xfrm>
        </p:spPr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44690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6858000"/>
                </a:moveTo>
                <a:lnTo>
                  <a:pt x="12188952" y="6858000"/>
                </a:lnTo>
                <a:lnTo>
                  <a:pt x="12188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D2A2B"/>
          </a:solidFill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800" y="522803"/>
            <a:ext cx="1002283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66800" y="1066800"/>
            <a:ext cx="8534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A33484"/>
                </a:solidFill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DAD7FDA7-7509-6B46-92D9-4297FAB99ED0}"/>
              </a:ext>
            </a:extLst>
          </p:cNvPr>
          <p:cNvSpPr/>
          <p:nvPr userDrawn="1"/>
        </p:nvSpPr>
        <p:spPr>
          <a:xfrm>
            <a:off x="0" y="830580"/>
            <a:ext cx="821690" cy="0"/>
          </a:xfrm>
          <a:custGeom>
            <a:avLst/>
            <a:gdLst/>
            <a:ahLst/>
            <a:cxnLst/>
            <a:rect l="l" t="t" r="r" b="b"/>
            <a:pathLst>
              <a:path w="821690">
                <a:moveTo>
                  <a:pt x="0" y="0"/>
                </a:moveTo>
                <a:lnTo>
                  <a:pt x="821437" y="0"/>
                </a:lnTo>
              </a:path>
            </a:pathLst>
          </a:custGeom>
          <a:ln w="25400">
            <a:solidFill>
              <a:srgbClr val="00A6AB"/>
            </a:solidFill>
          </a:ln>
        </p:spPr>
        <p:txBody>
          <a:bodyPr wrap="square" lIns="0" tIns="0" rIns="0" bIns="0" rtlCol="0"/>
          <a:lstStyle/>
          <a:p>
            <a:endParaRPr dirty="0">
              <a:latin typeface="Calibri" panose="020F0502020204030204" pitchFamily="34" charset="0"/>
            </a:endParaRPr>
          </a:p>
        </p:txBody>
      </p:sp>
      <p:sp>
        <p:nvSpPr>
          <p:cNvPr id="13" name="object 51">
            <a:extLst>
              <a:ext uri="{FF2B5EF4-FFF2-40B4-BE49-F238E27FC236}">
                <a16:creationId xmlns:a16="http://schemas.microsoft.com/office/drawing/2014/main" id="{5D449A50-3410-294E-9596-C0329DC64B0B}"/>
              </a:ext>
            </a:extLst>
          </p:cNvPr>
          <p:cNvSpPr/>
          <p:nvPr userDrawn="1"/>
        </p:nvSpPr>
        <p:spPr>
          <a:xfrm>
            <a:off x="819150" y="6184900"/>
            <a:ext cx="10553700" cy="76118"/>
          </a:xfrm>
          <a:custGeom>
            <a:avLst/>
            <a:gdLst/>
            <a:ahLst/>
            <a:cxnLst/>
            <a:rect l="l" t="t" r="r" b="b"/>
            <a:pathLst>
              <a:path w="9982200">
                <a:moveTo>
                  <a:pt x="0" y="0"/>
                </a:moveTo>
                <a:lnTo>
                  <a:pt x="9982200" y="0"/>
                </a:lnTo>
              </a:path>
            </a:pathLst>
          </a:custGeom>
          <a:ln w="12700">
            <a:solidFill>
              <a:srgbClr val="00A6AB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F7D62FD3-54BD-7247-BC7E-C8DEC04956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68690" y="6261018"/>
            <a:ext cx="2804160" cy="21544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 b="0" i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028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0264" y="533400"/>
            <a:ext cx="9888220" cy="61555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400"/>
              </a:lnSpc>
              <a:defRPr sz="4000" b="1" i="0">
                <a:solidFill>
                  <a:srgbClr val="2D2A2B"/>
                </a:solidFill>
                <a:latin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00264" y="1066800"/>
            <a:ext cx="9921239" cy="430887"/>
          </a:xfrm>
        </p:spPr>
        <p:txBody>
          <a:bodyPr lIns="0" tIns="0" rIns="0" bIns="0"/>
          <a:lstStyle>
            <a:lvl1pPr>
              <a:defRPr sz="2800" b="0" i="0">
                <a:solidFill>
                  <a:srgbClr val="A33484"/>
                </a:solidFill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7A6E37C-FD2D-D54F-A646-3C34FB6A67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8690" y="6261018"/>
            <a:ext cx="2804160" cy="21544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921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8F8CA623-50BF-924C-946E-8DE7C27F32B0}"/>
              </a:ext>
            </a:extLst>
          </p:cNvPr>
          <p:cNvSpPr/>
          <p:nvPr userDrawn="1"/>
        </p:nvSpPr>
        <p:spPr>
          <a:xfrm>
            <a:off x="0" y="0"/>
            <a:ext cx="7359650" cy="6858000"/>
          </a:xfrm>
          <a:custGeom>
            <a:avLst/>
            <a:gdLst/>
            <a:ahLst/>
            <a:cxnLst/>
            <a:rect l="l" t="t" r="r" b="b"/>
            <a:pathLst>
              <a:path w="7359650" h="6858000">
                <a:moveTo>
                  <a:pt x="0" y="6858000"/>
                </a:moveTo>
                <a:lnTo>
                  <a:pt x="7359395" y="6858000"/>
                </a:lnTo>
                <a:lnTo>
                  <a:pt x="735939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A6AB"/>
          </a:solidFill>
        </p:spPr>
        <p:txBody>
          <a:bodyPr wrap="square" lIns="0" tIns="0" rIns="0" bIns="0" rtlCol="0"/>
          <a:lstStyle/>
          <a:p>
            <a:endParaRPr dirty="0">
              <a:latin typeface="Calibri" panose="020F0502020204030204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3375" y="539524"/>
            <a:ext cx="9888220" cy="582112"/>
          </a:xfrm>
          <a:prstGeom prst="rect">
            <a:avLst/>
          </a:prstGeom>
        </p:spPr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endParaRPr dirty="0"/>
          </a:p>
        </p:txBody>
      </p:sp>
      <p:sp>
        <p:nvSpPr>
          <p:cNvPr id="14" name="Holder 3">
            <a:extLst>
              <a:ext uri="{FF2B5EF4-FFF2-40B4-BE49-F238E27FC236}">
                <a16:creationId xmlns:a16="http://schemas.microsoft.com/office/drawing/2014/main" id="{722B6876-F588-B148-9C87-9BC2A3D53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5380" y="1244600"/>
            <a:ext cx="9921239" cy="430887"/>
          </a:xfr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15" name="object 51">
            <a:extLst>
              <a:ext uri="{FF2B5EF4-FFF2-40B4-BE49-F238E27FC236}">
                <a16:creationId xmlns:a16="http://schemas.microsoft.com/office/drawing/2014/main" id="{B651FBCA-16EB-AC4B-86EC-94C23D329EA0}"/>
              </a:ext>
            </a:extLst>
          </p:cNvPr>
          <p:cNvSpPr/>
          <p:nvPr userDrawn="1"/>
        </p:nvSpPr>
        <p:spPr>
          <a:xfrm>
            <a:off x="819150" y="6184900"/>
            <a:ext cx="10553700" cy="76118"/>
          </a:xfrm>
          <a:custGeom>
            <a:avLst/>
            <a:gdLst/>
            <a:ahLst/>
            <a:cxnLst/>
            <a:rect l="l" t="t" r="r" b="b"/>
            <a:pathLst>
              <a:path w="9982200">
                <a:moveTo>
                  <a:pt x="0" y="0"/>
                </a:moveTo>
                <a:lnTo>
                  <a:pt x="9982200" y="0"/>
                </a:lnTo>
              </a:path>
            </a:pathLst>
          </a:custGeom>
          <a:ln w="12700">
            <a:solidFill>
              <a:srgbClr val="A33484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0F0D283-EF68-4245-9A20-D3BB8FFF9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8690" y="6261018"/>
            <a:ext cx="2804160" cy="21544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bk object 16">
            <a:extLst>
              <a:ext uri="{FF2B5EF4-FFF2-40B4-BE49-F238E27FC236}">
                <a16:creationId xmlns:a16="http://schemas.microsoft.com/office/drawing/2014/main" id="{D3C50BD6-F095-A844-96CE-D1FB79E36E08}"/>
              </a:ext>
            </a:extLst>
          </p:cNvPr>
          <p:cNvSpPr/>
          <p:nvPr userDrawn="1"/>
        </p:nvSpPr>
        <p:spPr>
          <a:xfrm>
            <a:off x="0" y="830580"/>
            <a:ext cx="821690" cy="0"/>
          </a:xfrm>
          <a:custGeom>
            <a:avLst/>
            <a:gdLst/>
            <a:ahLst/>
            <a:cxnLst/>
            <a:rect l="l" t="t" r="r" b="b"/>
            <a:pathLst>
              <a:path w="821690">
                <a:moveTo>
                  <a:pt x="0" y="0"/>
                </a:moveTo>
                <a:lnTo>
                  <a:pt x="821437" y="0"/>
                </a:lnTo>
              </a:path>
            </a:pathLst>
          </a:custGeom>
          <a:ln w="25400">
            <a:solidFill>
              <a:srgbClr val="A33484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28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8F8CA623-50BF-924C-946E-8DE7C27F32B0}"/>
              </a:ext>
            </a:extLst>
          </p:cNvPr>
          <p:cNvSpPr/>
          <p:nvPr userDrawn="1"/>
        </p:nvSpPr>
        <p:spPr>
          <a:xfrm>
            <a:off x="0" y="0"/>
            <a:ext cx="12649200" cy="6858000"/>
          </a:xfrm>
          <a:custGeom>
            <a:avLst/>
            <a:gdLst/>
            <a:ahLst/>
            <a:cxnLst/>
            <a:rect l="l" t="t" r="r" b="b"/>
            <a:pathLst>
              <a:path w="7359650" h="6858000">
                <a:moveTo>
                  <a:pt x="0" y="6858000"/>
                </a:moveTo>
                <a:lnTo>
                  <a:pt x="7359395" y="6858000"/>
                </a:lnTo>
                <a:lnTo>
                  <a:pt x="735939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A6AB"/>
          </a:solidFill>
        </p:spPr>
        <p:txBody>
          <a:bodyPr wrap="square" lIns="0" tIns="0" rIns="0" bIns="0" rtlCol="0"/>
          <a:lstStyle/>
          <a:p>
            <a:endParaRPr dirty="0">
              <a:latin typeface="Calibri" panose="020F0502020204030204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3375" y="533400"/>
            <a:ext cx="9888220" cy="582112"/>
          </a:xfrm>
          <a:prstGeom prst="rect">
            <a:avLst/>
          </a:prstGeom>
        </p:spPr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endParaRPr dirty="0"/>
          </a:p>
        </p:txBody>
      </p:sp>
      <p:sp>
        <p:nvSpPr>
          <p:cNvPr id="14" name="Holder 3">
            <a:extLst>
              <a:ext uri="{FF2B5EF4-FFF2-40B4-BE49-F238E27FC236}">
                <a16:creationId xmlns:a16="http://schemas.microsoft.com/office/drawing/2014/main" id="{722B6876-F588-B148-9C87-9BC2A3D53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5380" y="1238476"/>
            <a:ext cx="9921239" cy="430887"/>
          </a:xfr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13" name="object 51">
            <a:extLst>
              <a:ext uri="{FF2B5EF4-FFF2-40B4-BE49-F238E27FC236}">
                <a16:creationId xmlns:a16="http://schemas.microsoft.com/office/drawing/2014/main" id="{342C67E0-DB94-024D-99ED-FCF22CD0EDC4}"/>
              </a:ext>
            </a:extLst>
          </p:cNvPr>
          <p:cNvSpPr/>
          <p:nvPr userDrawn="1"/>
        </p:nvSpPr>
        <p:spPr>
          <a:xfrm>
            <a:off x="819150" y="6184900"/>
            <a:ext cx="10553700" cy="76118"/>
          </a:xfrm>
          <a:custGeom>
            <a:avLst/>
            <a:gdLst/>
            <a:ahLst/>
            <a:cxnLst/>
            <a:rect l="l" t="t" r="r" b="b"/>
            <a:pathLst>
              <a:path w="9982200">
                <a:moveTo>
                  <a:pt x="0" y="0"/>
                </a:moveTo>
                <a:lnTo>
                  <a:pt x="9982200" y="0"/>
                </a:lnTo>
              </a:path>
            </a:pathLst>
          </a:custGeom>
          <a:ln w="127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5E587125-F66D-C449-B5E3-B217149BB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8690" y="6261018"/>
            <a:ext cx="2804160" cy="21544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 b="0" i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bk object 16">
            <a:extLst>
              <a:ext uri="{FF2B5EF4-FFF2-40B4-BE49-F238E27FC236}">
                <a16:creationId xmlns:a16="http://schemas.microsoft.com/office/drawing/2014/main" id="{E13DD9AC-B3E6-C040-9B24-2251CA4E4C4C}"/>
              </a:ext>
            </a:extLst>
          </p:cNvPr>
          <p:cNvSpPr/>
          <p:nvPr userDrawn="1"/>
        </p:nvSpPr>
        <p:spPr>
          <a:xfrm>
            <a:off x="0" y="830580"/>
            <a:ext cx="821690" cy="0"/>
          </a:xfrm>
          <a:custGeom>
            <a:avLst/>
            <a:gdLst/>
            <a:ahLst/>
            <a:cxnLst/>
            <a:rect l="l" t="t" r="r" b="b"/>
            <a:pathLst>
              <a:path w="821690">
                <a:moveTo>
                  <a:pt x="0" y="0"/>
                </a:moveTo>
                <a:lnTo>
                  <a:pt x="821437" y="0"/>
                </a:lnTo>
              </a:path>
            </a:pathLst>
          </a:custGeom>
          <a:ln w="25400">
            <a:solidFill>
              <a:srgbClr val="A33484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134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830580"/>
            <a:ext cx="821690" cy="0"/>
          </a:xfrm>
          <a:custGeom>
            <a:avLst/>
            <a:gdLst/>
            <a:ahLst/>
            <a:cxnLst/>
            <a:rect l="l" t="t" r="r" b="b"/>
            <a:pathLst>
              <a:path w="821690">
                <a:moveTo>
                  <a:pt x="0" y="0"/>
                </a:moveTo>
                <a:lnTo>
                  <a:pt x="821437" y="0"/>
                </a:lnTo>
              </a:path>
            </a:pathLst>
          </a:custGeom>
          <a:ln w="25400">
            <a:solidFill>
              <a:srgbClr val="00A6AB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0264" y="204535"/>
            <a:ext cx="9888220" cy="170180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0" b="0" i="0">
                <a:solidFill>
                  <a:srgbClr val="A33584"/>
                </a:solidFill>
                <a:latin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endParaRPr dirty="0"/>
          </a:p>
        </p:txBody>
      </p:sp>
      <p:sp>
        <p:nvSpPr>
          <p:cNvPr id="9" name="object 51">
            <a:extLst>
              <a:ext uri="{FF2B5EF4-FFF2-40B4-BE49-F238E27FC236}">
                <a16:creationId xmlns:a16="http://schemas.microsoft.com/office/drawing/2014/main" id="{2E182D68-3ECE-4444-B336-254C8653FA99}"/>
              </a:ext>
            </a:extLst>
          </p:cNvPr>
          <p:cNvSpPr/>
          <p:nvPr userDrawn="1"/>
        </p:nvSpPr>
        <p:spPr>
          <a:xfrm>
            <a:off x="819150" y="6184900"/>
            <a:ext cx="10553700" cy="76118"/>
          </a:xfrm>
          <a:custGeom>
            <a:avLst/>
            <a:gdLst/>
            <a:ahLst/>
            <a:cxnLst/>
            <a:rect l="l" t="t" r="r" b="b"/>
            <a:pathLst>
              <a:path w="9982200">
                <a:moveTo>
                  <a:pt x="0" y="0"/>
                </a:moveTo>
                <a:lnTo>
                  <a:pt x="9982200" y="0"/>
                </a:lnTo>
              </a:path>
            </a:pathLst>
          </a:custGeom>
          <a:ln w="12700">
            <a:solidFill>
              <a:srgbClr val="00A6AB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408CD5C0-716B-EE47-A9CF-1963B27B57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8690" y="6261018"/>
            <a:ext cx="2804160" cy="21544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87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830580"/>
            <a:ext cx="821690" cy="0"/>
          </a:xfrm>
          <a:custGeom>
            <a:avLst/>
            <a:gdLst/>
            <a:ahLst/>
            <a:cxnLst/>
            <a:rect l="l" t="t" r="r" b="b"/>
            <a:pathLst>
              <a:path w="821690">
                <a:moveTo>
                  <a:pt x="0" y="0"/>
                </a:moveTo>
                <a:lnTo>
                  <a:pt x="821437" y="0"/>
                </a:lnTo>
              </a:path>
            </a:pathLst>
          </a:custGeom>
          <a:ln w="25400">
            <a:solidFill>
              <a:srgbClr val="00A6AB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67056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990600"/>
            <a:ext cx="6248400" cy="3383279"/>
          </a:xfrm>
          <a:custGeom>
            <a:avLst/>
            <a:gdLst/>
            <a:ahLst/>
            <a:cxnLst/>
            <a:rect l="l" t="t" r="r" b="b"/>
            <a:pathLst>
              <a:path w="6248400" h="3383279">
                <a:moveTo>
                  <a:pt x="0" y="3383279"/>
                </a:moveTo>
                <a:lnTo>
                  <a:pt x="6248400" y="3383279"/>
                </a:lnTo>
                <a:lnTo>
                  <a:pt x="6248400" y="0"/>
                </a:lnTo>
                <a:lnTo>
                  <a:pt x="0" y="0"/>
                </a:lnTo>
                <a:lnTo>
                  <a:pt x="0" y="3383279"/>
                </a:lnTo>
                <a:close/>
              </a:path>
            </a:pathLst>
          </a:custGeom>
          <a:solidFill>
            <a:srgbClr val="00A6AB">
              <a:alpha val="88000"/>
            </a:srgbClr>
          </a:solidFill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11" name="object 51">
            <a:extLst>
              <a:ext uri="{FF2B5EF4-FFF2-40B4-BE49-F238E27FC236}">
                <a16:creationId xmlns:a16="http://schemas.microsoft.com/office/drawing/2014/main" id="{18BDAC3D-8E90-0B42-8C01-A9835DD23C88}"/>
              </a:ext>
            </a:extLst>
          </p:cNvPr>
          <p:cNvSpPr/>
          <p:nvPr userDrawn="1"/>
        </p:nvSpPr>
        <p:spPr>
          <a:xfrm>
            <a:off x="819150" y="6184900"/>
            <a:ext cx="10553700" cy="76118"/>
          </a:xfrm>
          <a:custGeom>
            <a:avLst/>
            <a:gdLst/>
            <a:ahLst/>
            <a:cxnLst/>
            <a:rect l="l" t="t" r="r" b="b"/>
            <a:pathLst>
              <a:path w="9982200">
                <a:moveTo>
                  <a:pt x="0" y="0"/>
                </a:moveTo>
                <a:lnTo>
                  <a:pt x="9982200" y="0"/>
                </a:lnTo>
              </a:path>
            </a:pathLst>
          </a:custGeom>
          <a:ln w="12700">
            <a:solidFill>
              <a:srgbClr val="00A6AB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D65189B5-F146-ED4F-8395-1A79E2490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8690" y="6261018"/>
            <a:ext cx="2804160" cy="21544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85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738198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7" y="118872"/>
            <a:ext cx="10684256" cy="1636776"/>
          </a:xfrm>
        </p:spPr>
        <p:txBody>
          <a:bodyPr vert="horz" lIns="91421" tIns="0" rIns="91421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273" tIns="0" rIns="4571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614661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2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868306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90"/>
            <a:ext cx="5386917" cy="715355"/>
          </a:xfrm>
        </p:spPr>
        <p:txBody>
          <a:bodyPr lIns="146273" anchor="ctr"/>
          <a:lstStyle>
            <a:lvl1pPr marL="0" indent="0">
              <a:buNone/>
              <a:defRPr sz="2300" b="1" cap="all" baseline="0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10" indent="0">
              <a:buNone/>
              <a:defRPr sz="1600" b="1"/>
            </a:lvl4pPr>
            <a:lvl5pPr marL="1828412" indent="0">
              <a:buNone/>
              <a:defRPr sz="1600" b="1"/>
            </a:lvl5pPr>
            <a:lvl6pPr marL="2285516" indent="0">
              <a:buNone/>
              <a:defRPr sz="1600" b="1"/>
            </a:lvl6pPr>
            <a:lvl7pPr marL="2742618" indent="0">
              <a:buNone/>
              <a:defRPr sz="1600" b="1"/>
            </a:lvl7pPr>
            <a:lvl8pPr marL="3199722" indent="0">
              <a:buNone/>
              <a:defRPr sz="1600" b="1"/>
            </a:lvl8pPr>
            <a:lvl9pPr marL="3656825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3" y="1698990"/>
            <a:ext cx="5389033" cy="715355"/>
          </a:xfrm>
        </p:spPr>
        <p:txBody>
          <a:bodyPr lIns="146273" anchor="ctr"/>
          <a:lstStyle>
            <a:lvl1pPr marL="0" indent="0">
              <a:buNone/>
              <a:defRPr sz="2300" b="1" cap="all" baseline="0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10" indent="0">
              <a:buNone/>
              <a:defRPr sz="1600" b="1"/>
            </a:lvl4pPr>
            <a:lvl5pPr marL="1828412" indent="0">
              <a:buNone/>
              <a:defRPr sz="1600" b="1"/>
            </a:lvl5pPr>
            <a:lvl6pPr marL="2285516" indent="0">
              <a:buNone/>
              <a:defRPr sz="1600" b="1"/>
            </a:lvl6pPr>
            <a:lvl7pPr marL="2742618" indent="0">
              <a:buNone/>
              <a:defRPr sz="1600" b="1"/>
            </a:lvl7pPr>
            <a:lvl8pPr marL="3199722" indent="0">
              <a:buNone/>
              <a:defRPr sz="1600" b="1"/>
            </a:lvl8pPr>
            <a:lvl9pPr marL="3656825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3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171857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720254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93889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36" rIns="4571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9" y="1743135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9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10" indent="0">
              <a:buNone/>
              <a:defRPr sz="900"/>
            </a:lvl4pPr>
            <a:lvl5pPr marL="1828412" indent="0">
              <a:buNone/>
              <a:defRPr sz="900"/>
            </a:lvl5pPr>
            <a:lvl6pPr marL="2285516" indent="0">
              <a:buNone/>
              <a:defRPr sz="900"/>
            </a:lvl6pPr>
            <a:lvl7pPr marL="2742618" indent="0">
              <a:buNone/>
              <a:defRPr sz="900"/>
            </a:lvl7pPr>
            <a:lvl8pPr marL="3199722" indent="0">
              <a:buNone/>
              <a:defRPr sz="900"/>
            </a:lvl8pPr>
            <a:lvl9pPr marL="3656825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76291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7" y="155448"/>
            <a:ext cx="3366867" cy="978408"/>
          </a:xfrm>
        </p:spPr>
        <p:txBody>
          <a:bodyPr lIns="73136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52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03" indent="0">
              <a:buNone/>
              <a:defRPr sz="2800"/>
            </a:lvl2pPr>
            <a:lvl3pPr marL="914206" indent="0">
              <a:buNone/>
              <a:defRPr sz="2400"/>
            </a:lvl3pPr>
            <a:lvl4pPr marL="1371310" indent="0">
              <a:buNone/>
              <a:defRPr sz="2000"/>
            </a:lvl4pPr>
            <a:lvl5pPr marL="1828412" indent="0">
              <a:buNone/>
              <a:defRPr sz="2000"/>
            </a:lvl5pPr>
            <a:lvl6pPr marL="2285516" indent="0">
              <a:buNone/>
              <a:defRPr sz="2000"/>
            </a:lvl6pPr>
            <a:lvl7pPr marL="2742618" indent="0">
              <a:buNone/>
              <a:defRPr sz="2000"/>
            </a:lvl7pPr>
            <a:lvl8pPr marL="3199722" indent="0">
              <a:buNone/>
              <a:defRPr sz="2000"/>
            </a:lvl8pPr>
            <a:lvl9pPr marL="3656825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9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10" indent="0">
              <a:buNone/>
              <a:defRPr sz="900"/>
            </a:lvl4pPr>
            <a:lvl5pPr marL="1828412" indent="0">
              <a:buNone/>
              <a:defRPr sz="900"/>
            </a:lvl5pPr>
            <a:lvl6pPr marL="2285516" indent="0">
              <a:buNone/>
              <a:defRPr sz="900"/>
            </a:lvl6pPr>
            <a:lvl7pPr marL="2742618" indent="0">
              <a:buNone/>
              <a:defRPr sz="900"/>
            </a:lvl7pPr>
            <a:lvl8pPr marL="3199722" indent="0">
              <a:buNone/>
              <a:defRPr sz="900"/>
            </a:lvl8pPr>
            <a:lvl9pPr marL="3656825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9" y="1170432"/>
            <a:ext cx="3364992" cy="201168"/>
          </a:xfrm>
        </p:spPr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shade val="50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857619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13" y="10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10"/>
            <a:ext cx="10972800" cy="1251063"/>
          </a:xfrm>
          <a:prstGeom prst="rect">
            <a:avLst/>
          </a:prstGeom>
        </p:spPr>
        <p:txBody>
          <a:bodyPr vert="horz" lIns="91421" tIns="45710" rIns="45710" bIns="4571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4"/>
            <a:ext cx="10972800" cy="4625609"/>
          </a:xfrm>
          <a:prstGeom prst="rect">
            <a:avLst/>
          </a:prstGeom>
        </p:spPr>
        <p:txBody>
          <a:bodyPr vert="horz" lIns="54852" tIns="91421" rIns="91421" bIns="4571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04" tIns="45710" rIns="4571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 defTabSz="914206"/>
              <a:t>10/14/2019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817" y="6476999"/>
            <a:ext cx="7343625" cy="274320"/>
          </a:xfrm>
          <a:prstGeom prst="rect">
            <a:avLst/>
          </a:prstGeom>
        </p:spPr>
        <p:txBody>
          <a:bodyPr vert="horz" lIns="45710" tIns="45710" rIns="4571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6" y="6476999"/>
            <a:ext cx="978485" cy="274320"/>
          </a:xfrm>
          <a:prstGeom prst="rect">
            <a:avLst/>
          </a:prstGeom>
        </p:spPr>
        <p:txBody>
          <a:bodyPr vert="horz" lIns="91421" tIns="45710" rIns="91421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defTabSz="914206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54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819" indent="-319972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65" indent="-274262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485" indent="-228552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5894" indent="-18284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62" indent="-18284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286" indent="-18284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412" indent="-18284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537" indent="-18284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0663" indent="-18284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1083" y="1676400"/>
            <a:ext cx="99212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9" name="object 51">
            <a:extLst>
              <a:ext uri="{FF2B5EF4-FFF2-40B4-BE49-F238E27FC236}">
                <a16:creationId xmlns:a16="http://schemas.microsoft.com/office/drawing/2014/main" id="{6BE63EA6-377B-A040-80EF-B1DDF12213FD}"/>
              </a:ext>
            </a:extLst>
          </p:cNvPr>
          <p:cNvSpPr/>
          <p:nvPr userDrawn="1"/>
        </p:nvSpPr>
        <p:spPr>
          <a:xfrm>
            <a:off x="819150" y="6184900"/>
            <a:ext cx="10553700" cy="76118"/>
          </a:xfrm>
          <a:custGeom>
            <a:avLst/>
            <a:gdLst/>
            <a:ahLst/>
            <a:cxnLst/>
            <a:rect l="l" t="t" r="r" b="b"/>
            <a:pathLst>
              <a:path w="9982200">
                <a:moveTo>
                  <a:pt x="0" y="0"/>
                </a:moveTo>
                <a:lnTo>
                  <a:pt x="9982200" y="0"/>
                </a:lnTo>
              </a:path>
            </a:pathLst>
          </a:custGeom>
          <a:ln w="12700">
            <a:solidFill>
              <a:srgbClr val="00A6AB"/>
            </a:solidFill>
          </a:ln>
        </p:spPr>
        <p:txBody>
          <a:bodyPr wrap="square" lIns="0" tIns="0" rIns="0" bIns="0" rtlCol="0"/>
          <a:lstStyle/>
          <a:p>
            <a:endParaRPr b="0" i="0" dirty="0">
              <a:latin typeface="Calibri" panose="020F0502020204030204" pitchFamily="34" charset="0"/>
            </a:endParaRP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D3481478-FE4A-F244-B418-AB80B408B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8690" y="6261018"/>
            <a:ext cx="2804160" cy="21544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57922758-FA49-CE41-B93B-2B487CF84E13}"/>
              </a:ext>
            </a:extLst>
          </p:cNvPr>
          <p:cNvSpPr/>
          <p:nvPr userDrawn="1"/>
        </p:nvSpPr>
        <p:spPr>
          <a:xfrm>
            <a:off x="0" y="830580"/>
            <a:ext cx="821690" cy="0"/>
          </a:xfrm>
          <a:custGeom>
            <a:avLst/>
            <a:gdLst/>
            <a:ahLst/>
            <a:cxnLst/>
            <a:rect l="l" t="t" r="r" b="b"/>
            <a:pathLst>
              <a:path w="821690">
                <a:moveTo>
                  <a:pt x="0" y="0"/>
                </a:moveTo>
                <a:lnTo>
                  <a:pt x="821437" y="0"/>
                </a:lnTo>
              </a:path>
            </a:pathLst>
          </a:custGeom>
          <a:ln w="25400">
            <a:solidFill>
              <a:srgbClr val="00A6AB"/>
            </a:solidFill>
          </a:ln>
        </p:spPr>
        <p:txBody>
          <a:bodyPr wrap="square" lIns="0" tIns="0" rIns="0" bIns="0" rtlCol="0"/>
          <a:lstStyle/>
          <a:p>
            <a:endParaRPr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91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ftr="0" dt="0"/>
  <p:txStyles>
    <p:titleStyle>
      <a:lvl1pPr>
        <a:defRPr sz="4000" b="0" i="0"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>
        <a:defRPr b="0" i="0">
          <a:latin typeface="Calibri" panose="020F0502020204030204" pitchFamily="34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25.png"/><Relationship Id="rId10" Type="http://schemas.openxmlformats.org/officeDocument/2006/relationships/image" Target="../media/image28.png"/><Relationship Id="rId4" Type="http://schemas.openxmlformats.org/officeDocument/2006/relationships/image" Target="../media/image33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Relationship Id="rId9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 hidden="1">
            <a:extLst>
              <a:ext uri="{FF2B5EF4-FFF2-40B4-BE49-F238E27FC236}">
                <a16:creationId xmlns:a16="http://schemas.microsoft.com/office/drawing/2014/main" id="{229D5756-BB58-4CC9-94B9-A7945DB3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Speaker:</a:t>
            </a:r>
            <a:r>
              <a:rPr lang="en-US" baseline="0" dirty="0">
                <a:solidFill>
                  <a:schemeClr val="tx1"/>
                </a:solidFill>
              </a:rPr>
              <a:t> Monique Apter, Roy Vasher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Monique Apter</a:t>
            </a:r>
            <a:endParaRPr lang="en-US" sz="2400" dirty="0"/>
          </a:p>
          <a:p>
            <a:r>
              <a:rPr lang="en-US" sz="2400" i="1" dirty="0"/>
              <a:t>Vice President of Sales, HDS Global</a:t>
            </a:r>
          </a:p>
        </p:txBody>
      </p:sp>
      <p:pic>
        <p:nvPicPr>
          <p:cNvPr id="2" name="Picture 1" descr="picture of Monique Apte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82" y="3172154"/>
            <a:ext cx="2547124" cy="25471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29697" y="1775194"/>
            <a:ext cx="37999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Presented by: Roy Vasher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WHIN Education Consultant, Co-Author “Toyota Supply Chain Management” 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5" name="Picture 4" descr="Picture of Roy Vash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689" y="3536174"/>
            <a:ext cx="2374424" cy="237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74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93694D-CD3A-314C-973C-A453AA96B2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Pack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025A432-AF7A-954F-B77E-215012CD621E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r>
              <a:rPr lang="en-US" dirty="0">
                <a:solidFill>
                  <a:srgbClr val="A33584"/>
                </a:solidFill>
                <a:cs typeface="Helvetica Neue" panose="02000503000000020004" pitchFamily="2" charset="0"/>
              </a:rPr>
              <a:t>More than 95% of items picked automatically at 600 </a:t>
            </a:r>
            <a:r>
              <a:rPr lang="en-US" dirty="0" err="1">
                <a:solidFill>
                  <a:srgbClr val="A33584"/>
                </a:solidFill>
                <a:cs typeface="Helvetica Neue" panose="02000503000000020004" pitchFamily="2" charset="0"/>
              </a:rPr>
              <a:t>pph</a:t>
            </a:r>
            <a:endParaRPr lang="en-US" dirty="0">
              <a:cs typeface="Helvetica Neue" panose="02000503000000020004" pitchFamily="2" charset="0"/>
            </a:endParaRPr>
          </a:p>
          <a:p>
            <a:endParaRPr lang="en-US" dirty="0"/>
          </a:p>
        </p:txBody>
      </p:sp>
      <p:pic>
        <p:nvPicPr>
          <p:cNvPr id="16" name="Online Media 5" descr="pack.mov">
            <a:hlinkClick r:id="" action="ppaction://media"/>
            <a:extLst>
              <a:ext uri="{FF2B5EF4-FFF2-40B4-BE49-F238E27FC236}">
                <a16:creationId xmlns:a16="http://schemas.microsoft.com/office/drawing/2014/main" id="{533ABA52-EA8E-1E46-9103-ED15A011A2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1874815"/>
            <a:ext cx="5715396" cy="3214910"/>
          </a:xfrm>
          <a:prstGeom prst="rect">
            <a:avLst/>
          </a:prstGeom>
        </p:spPr>
      </p:pic>
      <p:sp>
        <p:nvSpPr>
          <p:cNvPr id="8" name="Rectangle 7" descr="CGI rendering of the picking stations">
            <a:extLst>
              <a:ext uri="{FF2B5EF4-FFF2-40B4-BE49-F238E27FC236}">
                <a16:creationId xmlns:a16="http://schemas.microsoft.com/office/drawing/2014/main" id="{95C4D037-AB9E-0742-8655-7418B1C44715}"/>
              </a:ext>
            </a:extLst>
          </p:cNvPr>
          <p:cNvSpPr/>
          <p:nvPr/>
        </p:nvSpPr>
        <p:spPr>
          <a:xfrm>
            <a:off x="7241537" y="1874794"/>
            <a:ext cx="1311094" cy="934646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73B77A24-7465-F840-9A1D-5808B9AE0E29}"/>
              </a:ext>
            </a:extLst>
          </p:cNvPr>
          <p:cNvSpPr txBox="1"/>
          <p:nvPr/>
        </p:nvSpPr>
        <p:spPr>
          <a:xfrm>
            <a:off x="8771366" y="1828800"/>
            <a:ext cx="2201434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PICK STATIONS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147B788B-1CED-594B-9ACE-5F3C42C9E8A1}"/>
              </a:ext>
            </a:extLst>
          </p:cNvPr>
          <p:cNvSpPr txBox="1"/>
          <p:nvPr/>
        </p:nvSpPr>
        <p:spPr>
          <a:xfrm>
            <a:off x="8771366" y="2125258"/>
            <a:ext cx="343213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031875" lvl="0" indent="0" algn="l" defTabSz="914400" rtl="0" eaLnBrk="1" fontAlgn="auto" latinLnBrk="0" hangingPunct="1">
              <a:lnSpc>
                <a:spcPct val="100000"/>
              </a:lnSpc>
              <a:spcBef>
                <a:spcPts val="2575"/>
              </a:spcBef>
              <a:spcAft>
                <a:spcPts val="0"/>
              </a:spcAft>
              <a:buClr>
                <a:srgbClr val="A33584"/>
              </a:buClr>
              <a:buSzPct val="121052"/>
              <a:buFontTx/>
              <a:buNone/>
              <a:tabLst>
                <a:tab pos="448945" algn="l"/>
                <a:tab pos="449580" algn="l"/>
              </a:tabLst>
              <a:defRPr/>
            </a:pP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Multiple pick stations/multiple grippers greatly simplify automated picking</a:t>
            </a:r>
          </a:p>
        </p:txBody>
      </p:sp>
      <p:sp>
        <p:nvSpPr>
          <p:cNvPr id="7" name="Rectangle 6" descr="CGI rendering of robot arm to do the automated picking">
            <a:extLst>
              <a:ext uri="{FF2B5EF4-FFF2-40B4-BE49-F238E27FC236}">
                <a16:creationId xmlns:a16="http://schemas.microsoft.com/office/drawing/2014/main" id="{012449CC-E4FB-FC41-ABCD-5752F2AD9157}"/>
              </a:ext>
            </a:extLst>
          </p:cNvPr>
          <p:cNvSpPr/>
          <p:nvPr/>
        </p:nvSpPr>
        <p:spPr>
          <a:xfrm>
            <a:off x="7246987" y="3176031"/>
            <a:ext cx="1311094" cy="934646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CFB9EA7-197A-C942-9851-AEF005097CDF}"/>
              </a:ext>
            </a:extLst>
          </p:cNvPr>
          <p:cNvSpPr txBox="1"/>
          <p:nvPr/>
        </p:nvSpPr>
        <p:spPr>
          <a:xfrm>
            <a:off x="8771366" y="3111569"/>
            <a:ext cx="2201434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AUTOMATED PICK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A33D335-25E9-3849-BD81-EF46CFA77D25}"/>
              </a:ext>
            </a:extLst>
          </p:cNvPr>
          <p:cNvSpPr txBox="1"/>
          <p:nvPr/>
        </p:nvSpPr>
        <p:spPr>
          <a:xfrm>
            <a:off x="8771366" y="3408027"/>
            <a:ext cx="335593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031875" lvl="0" indent="0" algn="l" defTabSz="914400" rtl="0" eaLnBrk="1" fontAlgn="auto" latinLnBrk="0" hangingPunct="1">
              <a:lnSpc>
                <a:spcPct val="100000"/>
              </a:lnSpc>
              <a:spcBef>
                <a:spcPts val="2575"/>
              </a:spcBef>
              <a:spcAft>
                <a:spcPts val="0"/>
              </a:spcAft>
              <a:buClr>
                <a:srgbClr val="A33584"/>
              </a:buClr>
              <a:buSzPct val="121052"/>
              <a:buFontTx/>
              <a:buNone/>
              <a:tabLst>
                <a:tab pos="448945" algn="l"/>
                <a:tab pos="449580" algn="l"/>
              </a:tabLst>
              <a:defRPr/>
            </a:pP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Fully functional software using AI/ML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C18FD0-9663-E34E-9726-A7719ED74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46988" y="4437833"/>
            <a:ext cx="3725812" cy="1326671"/>
          </a:xfrm>
          <a:prstGeom prst="rect">
            <a:avLst/>
          </a:prstGeom>
          <a:noFill/>
          <a:ln>
            <a:solidFill>
              <a:srgbClr val="A334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FD75EA-E5F7-EC4C-A2C0-3023EB3AD1F0}"/>
              </a:ext>
            </a:extLst>
          </p:cNvPr>
          <p:cNvSpPr/>
          <p:nvPr/>
        </p:nvSpPr>
        <p:spPr>
          <a:xfrm>
            <a:off x="7209774" y="4568589"/>
            <a:ext cx="3991626" cy="1100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9710" marR="0" lvl="0" indent="0" algn="l" defTabSz="914400" rtl="0" eaLnBrk="1" fontAlgn="auto" latinLnBrk="0" hangingPunct="1">
              <a:lnSpc>
                <a:spcPct val="100000"/>
              </a:lnSpc>
              <a:spcBef>
                <a:spcPts val="1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-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STATUS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676910" marR="681355" lvl="0" indent="-304800" algn="l" defTabSz="914400" rtl="0" eaLnBrk="1" fontAlgn="auto" latinLnBrk="0" hangingPunct="1">
              <a:lnSpc>
                <a:spcPct val="926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910" algn="l"/>
              </a:tabLst>
              <a:defRPr/>
            </a:pPr>
            <a:r>
              <a:rPr kumimoji="0" lang="en-US" sz="1500" b="0" i="0" u="none" strike="noStrike" kern="1200" cap="none" spc="-3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»	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Patent being filed: Random access automated pick</a:t>
            </a:r>
          </a:p>
          <a:p>
            <a:pPr marL="676910" marR="681355" lvl="0" indent="-304800" algn="l" defTabSz="914400" rtl="0" eaLnBrk="1" fontAlgn="auto" latinLnBrk="0" hangingPunct="1">
              <a:lnSpc>
                <a:spcPct val="926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910" algn="l"/>
              </a:tabLst>
              <a:defRPr/>
            </a:pPr>
            <a:r>
              <a:rPr kumimoji="0" lang="en-US" sz="1500" b="0" i="0" u="none" strike="noStrike" kern="1200" cap="none" spc="-3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»	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Design finalized, Q1 delivery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ED43A-D0AA-554E-844E-A18ADAFA7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07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93694D-CD3A-314C-973C-A453AA96B2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Deliver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025A432-AF7A-954F-B77E-215012CD621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066800" y="1066800"/>
            <a:ext cx="10515600" cy="430887"/>
          </a:xfrm>
        </p:spPr>
        <p:txBody>
          <a:bodyPr/>
          <a:lstStyle/>
          <a:p>
            <a:pPr marL="12700" marR="5080">
              <a:lnSpc>
                <a:spcPct val="109000"/>
              </a:lnSpc>
              <a:spcBef>
                <a:spcPts val="100"/>
              </a:spcBef>
            </a:pPr>
            <a:r>
              <a:rPr lang="en-US" dirty="0">
                <a:solidFill>
                  <a:srgbClr val="A33584"/>
                </a:solidFill>
                <a:cs typeface="Helvetica Neue" panose="02000503000000020004" pitchFamily="2" charset="0"/>
              </a:rPr>
              <a:t>Automated tote loading, 5 minute van turnaround, easier courier work </a:t>
            </a:r>
            <a:endParaRPr lang="en-US" dirty="0">
              <a:cs typeface="Helvetica Neue" panose="02000503000000020004" pitchFamily="2" charset="0"/>
            </a:endParaRPr>
          </a:p>
          <a:p>
            <a:endParaRPr lang="en-US" dirty="0"/>
          </a:p>
        </p:txBody>
      </p:sp>
      <p:pic>
        <p:nvPicPr>
          <p:cNvPr id="25" name="Online Media 5" descr="Load Video.mp4">
            <a:hlinkClick r:id="" action="ppaction://media"/>
            <a:extLst>
              <a:ext uri="{FF2B5EF4-FFF2-40B4-BE49-F238E27FC236}">
                <a16:creationId xmlns:a16="http://schemas.microsoft.com/office/drawing/2014/main" id="{2F71C2E8-0E3F-4042-8F54-7F96492F2A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1847968"/>
            <a:ext cx="5889787" cy="3322523"/>
          </a:xfrm>
          <a:prstGeom prst="rect">
            <a:avLst/>
          </a:prstGeom>
        </p:spPr>
      </p:pic>
      <p:sp>
        <p:nvSpPr>
          <p:cNvPr id="17" name="Rectangle 16" descr="CGI rendering of totes">
            <a:extLst>
              <a:ext uri="{FF2B5EF4-FFF2-40B4-BE49-F238E27FC236}">
                <a16:creationId xmlns:a16="http://schemas.microsoft.com/office/drawing/2014/main" id="{14DD9FD1-0929-8B46-98EB-B4975B9F149A}"/>
              </a:ext>
            </a:extLst>
          </p:cNvPr>
          <p:cNvSpPr/>
          <p:nvPr/>
        </p:nvSpPr>
        <p:spPr>
          <a:xfrm>
            <a:off x="7241537" y="1847968"/>
            <a:ext cx="1311094" cy="934646"/>
          </a:xfrm>
          <a:prstGeom prst="rect">
            <a:avLst/>
          </a:prstGeom>
          <a:blipFill>
            <a:blip r:embed="rId5"/>
            <a:stretch>
              <a:fillRect l="-36545" t="2197" r="4829" b="-6713"/>
            </a:stretch>
          </a:blip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8279BECD-C806-6940-AB31-4615E4634B3F}"/>
              </a:ext>
            </a:extLst>
          </p:cNvPr>
          <p:cNvSpPr txBox="1"/>
          <p:nvPr/>
        </p:nvSpPr>
        <p:spPr>
          <a:xfrm>
            <a:off x="8771366" y="1828800"/>
            <a:ext cx="2201434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TOTES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F2BA22A2-3680-7C4B-92FB-C66757102851}"/>
              </a:ext>
            </a:extLst>
          </p:cNvPr>
          <p:cNvSpPr txBox="1"/>
          <p:nvPr/>
        </p:nvSpPr>
        <p:spPr>
          <a:xfrm>
            <a:off x="8771366" y="2125258"/>
            <a:ext cx="335593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031875" lvl="0" indent="0" algn="l" defTabSz="914400" rtl="0" eaLnBrk="1" fontAlgn="auto" latinLnBrk="0" hangingPunct="1">
              <a:lnSpc>
                <a:spcPct val="100000"/>
              </a:lnSpc>
              <a:spcBef>
                <a:spcPts val="2575"/>
              </a:spcBef>
              <a:spcAft>
                <a:spcPts val="0"/>
              </a:spcAft>
              <a:buClr>
                <a:srgbClr val="A33584"/>
              </a:buClr>
              <a:buSzPct val="121052"/>
              <a:buFontTx/>
              <a:buNone/>
              <a:tabLst>
                <a:tab pos="448945" algn="l"/>
                <a:tab pos="449580" algn="l"/>
              </a:tabLst>
              <a:defRPr/>
            </a:pP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Helvetica Neue" panose="02000503000000020004" pitchFamily="2" charset="0"/>
              </a:rPr>
              <a:t>Reusable tote, industrial yet practical in the home </a:t>
            </a:r>
          </a:p>
        </p:txBody>
      </p:sp>
      <p:sp>
        <p:nvSpPr>
          <p:cNvPr id="16" name="Rectangle 15" descr="CGI rendering of van cartridge">
            <a:extLst>
              <a:ext uri="{FF2B5EF4-FFF2-40B4-BE49-F238E27FC236}">
                <a16:creationId xmlns:a16="http://schemas.microsoft.com/office/drawing/2014/main" id="{E1A1C3A9-347B-1044-B4D1-51563A4DD0F4}"/>
              </a:ext>
            </a:extLst>
          </p:cNvPr>
          <p:cNvSpPr/>
          <p:nvPr/>
        </p:nvSpPr>
        <p:spPr>
          <a:xfrm>
            <a:off x="7241537" y="3124197"/>
            <a:ext cx="1311094" cy="934646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0721" t="-17464" r="-1787" b="-14058"/>
            </a:stretch>
          </a:blip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C5AD9BFA-6F24-C647-9639-7833A641CF7D}"/>
              </a:ext>
            </a:extLst>
          </p:cNvPr>
          <p:cNvSpPr txBox="1"/>
          <p:nvPr/>
        </p:nvSpPr>
        <p:spPr>
          <a:xfrm>
            <a:off x="8771366" y="3053372"/>
            <a:ext cx="2201434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VAN CARTRIDGE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97E4F063-28EE-3845-9AE3-D48BBB9C2ED9}"/>
              </a:ext>
            </a:extLst>
          </p:cNvPr>
          <p:cNvSpPr txBox="1"/>
          <p:nvPr/>
        </p:nvSpPr>
        <p:spPr>
          <a:xfrm>
            <a:off x="8771366" y="3349830"/>
            <a:ext cx="3573034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031875" lvl="0" indent="0" algn="l" defTabSz="914400" rtl="0" eaLnBrk="1" fontAlgn="auto" latinLnBrk="0" hangingPunct="1">
              <a:lnSpc>
                <a:spcPct val="100000"/>
              </a:lnSpc>
              <a:spcBef>
                <a:spcPts val="2575"/>
              </a:spcBef>
              <a:spcAft>
                <a:spcPts val="0"/>
              </a:spcAft>
              <a:buClr>
                <a:srgbClr val="A33584"/>
              </a:buClr>
              <a:buSzPct val="121052"/>
              <a:buFontTx/>
              <a:buNone/>
              <a:tabLst>
                <a:tab pos="448945" algn="l"/>
                <a:tab pos="449580" algn="l"/>
              </a:tabLst>
              <a:defRPr/>
            </a:pP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Helvetica Neue" panose="02000503000000020004" pitchFamily="2" charset="0"/>
              </a:rPr>
              <a:t>Tri-temperature chill chain control to the home (no insulated containers, no dry ice)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21D105-191B-0A4B-8025-1431C3726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2400" y="4430089"/>
            <a:ext cx="3750400" cy="1361111"/>
          </a:xfrm>
          <a:prstGeom prst="rect">
            <a:avLst/>
          </a:prstGeom>
          <a:noFill/>
          <a:ln>
            <a:solidFill>
              <a:srgbClr val="A334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30CE75-C986-6142-9015-28F851A370DB}"/>
              </a:ext>
            </a:extLst>
          </p:cNvPr>
          <p:cNvSpPr/>
          <p:nvPr/>
        </p:nvSpPr>
        <p:spPr>
          <a:xfrm>
            <a:off x="7185187" y="4549568"/>
            <a:ext cx="4473413" cy="1100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9710" marR="0" lvl="0" indent="0" algn="l" defTabSz="914400" rtl="0" eaLnBrk="1" fontAlgn="auto" latinLnBrk="0" hangingPunct="1">
              <a:lnSpc>
                <a:spcPct val="100000"/>
              </a:lnSpc>
              <a:spcBef>
                <a:spcPts val="1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-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STATUS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76910" marR="681355" lvl="0" indent="-304800" algn="l" defTabSz="914400" rtl="0" eaLnBrk="1" fontAlgn="auto" latinLnBrk="0" hangingPunct="1">
              <a:lnSpc>
                <a:spcPct val="926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910" algn="l"/>
              </a:tabLst>
              <a:defRPr/>
            </a:pPr>
            <a:r>
              <a:rPr kumimoji="0" lang="en-US" sz="1400" b="0" i="0" u="none" strike="noStrike" kern="1200" cap="none" spc="-3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»	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Patent filed: Vehicle insert and method of vehicle loading/unloading</a:t>
            </a:r>
          </a:p>
          <a:p>
            <a:pPr marL="676910" marR="681355" lvl="0" indent="-304800" algn="l" defTabSz="914400" rtl="0" eaLnBrk="1" fontAlgn="auto" latinLnBrk="0" hangingPunct="1">
              <a:lnSpc>
                <a:spcPct val="926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910" algn="l"/>
              </a:tabLst>
              <a:defRPr/>
            </a:pPr>
            <a:r>
              <a:rPr kumimoji="0" lang="en-US" sz="1500" b="0" i="0" u="none" strike="noStrike" kern="1200" cap="none" spc="-3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»	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in process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ED43A-D0AA-554E-844E-A18ADAFA7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531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57CA-ADED-C84E-92BB-50C33A06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31F20"/>
                </a:solidFill>
              </a:rPr>
              <a:t>HDS </a:t>
            </a:r>
            <a:r>
              <a:rPr lang="en-US" spc="-85" dirty="0">
                <a:solidFill>
                  <a:srgbClr val="231F20"/>
                </a:solidFill>
              </a:rPr>
              <a:t>Key </a:t>
            </a:r>
            <a:r>
              <a:rPr lang="en-US" spc="-15" dirty="0">
                <a:solidFill>
                  <a:srgbClr val="231F20"/>
                </a:solidFill>
              </a:rPr>
              <a:t>Innovations</a:t>
            </a:r>
            <a:endParaRPr lang="en-US" dirty="0"/>
          </a:p>
        </p:txBody>
      </p:sp>
      <p:pic>
        <p:nvPicPr>
          <p:cNvPr id="5" name="Picture 4" descr="CGI of the finished warehouse">
            <a:extLst>
              <a:ext uri="{FF2B5EF4-FFF2-40B4-BE49-F238E27FC236}">
                <a16:creationId xmlns:a16="http://schemas.microsoft.com/office/drawing/2014/main" id="{14FDC524-8DD3-C24C-9EAE-E26DCE8309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" t="8385" r="2167" b="4300"/>
          <a:stretch/>
        </p:blipFill>
        <p:spPr>
          <a:xfrm>
            <a:off x="2093240" y="1846245"/>
            <a:ext cx="6745107" cy="2689736"/>
          </a:xfrm>
          <a:prstGeom prst="rect">
            <a:avLst/>
          </a:prstGeom>
        </p:spPr>
      </p:pic>
      <p:sp>
        <p:nvSpPr>
          <p:cNvPr id="15" name="object 10" descr="CGI of the mobile Robots">
            <a:extLst>
              <a:ext uri="{FF2B5EF4-FFF2-40B4-BE49-F238E27FC236}">
                <a16:creationId xmlns:a16="http://schemas.microsoft.com/office/drawing/2014/main" id="{1F9E25A4-9FD4-314B-92A2-A06E6F4A0CAC}"/>
              </a:ext>
            </a:extLst>
          </p:cNvPr>
          <p:cNvSpPr/>
          <p:nvPr/>
        </p:nvSpPr>
        <p:spPr>
          <a:xfrm>
            <a:off x="738008" y="2005261"/>
            <a:ext cx="1097280" cy="1097280"/>
          </a:xfrm>
          <a:custGeom>
            <a:avLst/>
            <a:gdLst/>
            <a:ahLst/>
            <a:cxnLst/>
            <a:rect l="l" t="t" r="r" b="b"/>
            <a:pathLst>
              <a:path w="1097279" h="1097280">
                <a:moveTo>
                  <a:pt x="548449" y="1096911"/>
                </a:moveTo>
                <a:lnTo>
                  <a:pt x="595702" y="1094894"/>
                </a:lnTo>
                <a:lnTo>
                  <a:pt x="641852" y="1088954"/>
                </a:lnTo>
                <a:lnTo>
                  <a:pt x="686734" y="1079256"/>
                </a:lnTo>
                <a:lnTo>
                  <a:pt x="730181" y="1065967"/>
                </a:lnTo>
                <a:lnTo>
                  <a:pt x="772027" y="1049252"/>
                </a:lnTo>
                <a:lnTo>
                  <a:pt x="812106" y="1029277"/>
                </a:lnTo>
                <a:lnTo>
                  <a:pt x="850254" y="1006208"/>
                </a:lnTo>
                <a:lnTo>
                  <a:pt x="886302" y="980212"/>
                </a:lnTo>
                <a:lnTo>
                  <a:pt x="920087" y="951453"/>
                </a:lnTo>
                <a:lnTo>
                  <a:pt x="951441" y="920098"/>
                </a:lnTo>
                <a:lnTo>
                  <a:pt x="980200" y="886313"/>
                </a:lnTo>
                <a:lnTo>
                  <a:pt x="1006196" y="850263"/>
                </a:lnTo>
                <a:lnTo>
                  <a:pt x="1029265" y="812115"/>
                </a:lnTo>
                <a:lnTo>
                  <a:pt x="1049239" y="772034"/>
                </a:lnTo>
                <a:lnTo>
                  <a:pt x="1065954" y="730187"/>
                </a:lnTo>
                <a:lnTo>
                  <a:pt x="1079243" y="686739"/>
                </a:lnTo>
                <a:lnTo>
                  <a:pt x="1088941" y="641856"/>
                </a:lnTo>
                <a:lnTo>
                  <a:pt x="1094882" y="595704"/>
                </a:lnTo>
                <a:lnTo>
                  <a:pt x="1096899" y="548449"/>
                </a:lnTo>
                <a:lnTo>
                  <a:pt x="1094882" y="501196"/>
                </a:lnTo>
                <a:lnTo>
                  <a:pt x="1088941" y="455046"/>
                </a:lnTo>
                <a:lnTo>
                  <a:pt x="1079243" y="410164"/>
                </a:lnTo>
                <a:lnTo>
                  <a:pt x="1065954" y="366717"/>
                </a:lnTo>
                <a:lnTo>
                  <a:pt x="1049239" y="324871"/>
                </a:lnTo>
                <a:lnTo>
                  <a:pt x="1029265" y="284792"/>
                </a:lnTo>
                <a:lnTo>
                  <a:pt x="1006196" y="246644"/>
                </a:lnTo>
                <a:lnTo>
                  <a:pt x="980200" y="210596"/>
                </a:lnTo>
                <a:lnTo>
                  <a:pt x="951441" y="176811"/>
                </a:lnTo>
                <a:lnTo>
                  <a:pt x="920087" y="145457"/>
                </a:lnTo>
                <a:lnTo>
                  <a:pt x="886302" y="116698"/>
                </a:lnTo>
                <a:lnTo>
                  <a:pt x="850254" y="90702"/>
                </a:lnTo>
                <a:lnTo>
                  <a:pt x="812106" y="67633"/>
                </a:lnTo>
                <a:lnTo>
                  <a:pt x="772027" y="47659"/>
                </a:lnTo>
                <a:lnTo>
                  <a:pt x="730181" y="30944"/>
                </a:lnTo>
                <a:lnTo>
                  <a:pt x="686734" y="17655"/>
                </a:lnTo>
                <a:lnTo>
                  <a:pt x="641852" y="7957"/>
                </a:lnTo>
                <a:lnTo>
                  <a:pt x="595702" y="2016"/>
                </a:lnTo>
                <a:lnTo>
                  <a:pt x="548449" y="0"/>
                </a:lnTo>
                <a:lnTo>
                  <a:pt x="501196" y="2016"/>
                </a:lnTo>
                <a:lnTo>
                  <a:pt x="455046" y="7957"/>
                </a:lnTo>
                <a:lnTo>
                  <a:pt x="410164" y="17655"/>
                </a:lnTo>
                <a:lnTo>
                  <a:pt x="366717" y="30944"/>
                </a:lnTo>
                <a:lnTo>
                  <a:pt x="324871" y="47659"/>
                </a:lnTo>
                <a:lnTo>
                  <a:pt x="284792" y="67633"/>
                </a:lnTo>
                <a:lnTo>
                  <a:pt x="246644" y="90702"/>
                </a:lnTo>
                <a:lnTo>
                  <a:pt x="210596" y="116698"/>
                </a:lnTo>
                <a:lnTo>
                  <a:pt x="176811" y="145457"/>
                </a:lnTo>
                <a:lnTo>
                  <a:pt x="145457" y="176811"/>
                </a:lnTo>
                <a:lnTo>
                  <a:pt x="116698" y="210596"/>
                </a:lnTo>
                <a:lnTo>
                  <a:pt x="90702" y="246644"/>
                </a:lnTo>
                <a:lnTo>
                  <a:pt x="67633" y="284792"/>
                </a:lnTo>
                <a:lnTo>
                  <a:pt x="47659" y="324871"/>
                </a:lnTo>
                <a:lnTo>
                  <a:pt x="30944" y="366717"/>
                </a:lnTo>
                <a:lnTo>
                  <a:pt x="17655" y="410164"/>
                </a:lnTo>
                <a:lnTo>
                  <a:pt x="7957" y="455046"/>
                </a:lnTo>
                <a:lnTo>
                  <a:pt x="2016" y="501196"/>
                </a:lnTo>
                <a:lnTo>
                  <a:pt x="0" y="548449"/>
                </a:lnTo>
                <a:lnTo>
                  <a:pt x="2016" y="595704"/>
                </a:lnTo>
                <a:lnTo>
                  <a:pt x="7957" y="641856"/>
                </a:lnTo>
                <a:lnTo>
                  <a:pt x="17655" y="686739"/>
                </a:lnTo>
                <a:lnTo>
                  <a:pt x="30944" y="730187"/>
                </a:lnTo>
                <a:lnTo>
                  <a:pt x="47659" y="772034"/>
                </a:lnTo>
                <a:lnTo>
                  <a:pt x="67633" y="812115"/>
                </a:lnTo>
                <a:lnTo>
                  <a:pt x="90702" y="850263"/>
                </a:lnTo>
                <a:lnTo>
                  <a:pt x="116698" y="886313"/>
                </a:lnTo>
                <a:lnTo>
                  <a:pt x="145457" y="920098"/>
                </a:lnTo>
                <a:lnTo>
                  <a:pt x="176811" y="951453"/>
                </a:lnTo>
                <a:lnTo>
                  <a:pt x="210596" y="980212"/>
                </a:lnTo>
                <a:lnTo>
                  <a:pt x="246644" y="1006208"/>
                </a:lnTo>
                <a:lnTo>
                  <a:pt x="284792" y="1029277"/>
                </a:lnTo>
                <a:lnTo>
                  <a:pt x="324871" y="1049252"/>
                </a:lnTo>
                <a:lnTo>
                  <a:pt x="366717" y="1065967"/>
                </a:lnTo>
                <a:lnTo>
                  <a:pt x="410164" y="1079256"/>
                </a:lnTo>
                <a:lnTo>
                  <a:pt x="455046" y="1088954"/>
                </a:lnTo>
                <a:lnTo>
                  <a:pt x="501196" y="1094894"/>
                </a:lnTo>
                <a:lnTo>
                  <a:pt x="548449" y="1096911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18516">
            <a:solidFill>
              <a:srgbClr val="A3358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6DA1DDA-1901-734E-8C69-B0A96369F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835288" y="2635239"/>
            <a:ext cx="2494745" cy="810992"/>
          </a:xfrm>
          <a:prstGeom prst="line">
            <a:avLst/>
          </a:prstGeom>
          <a:ln w="19050">
            <a:solidFill>
              <a:srgbClr val="A334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ject 18">
            <a:extLst>
              <a:ext uri="{FF2B5EF4-FFF2-40B4-BE49-F238E27FC236}">
                <a16:creationId xmlns:a16="http://schemas.microsoft.com/office/drawing/2014/main" id="{36A409C7-7E6C-0F49-8E7E-9CFDBECF96FB}"/>
              </a:ext>
            </a:extLst>
          </p:cNvPr>
          <p:cNvSpPr txBox="1"/>
          <p:nvPr/>
        </p:nvSpPr>
        <p:spPr>
          <a:xfrm>
            <a:off x="379204" y="3158812"/>
            <a:ext cx="1814887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 marR="75565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Mobile</a:t>
            </a:r>
            <a:r>
              <a:rPr kumimoji="0" lang="en-US" sz="1500" b="1" i="0" u="none" strike="noStrike" kern="1200" cap="none" spc="-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Robots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High-throughput with double stacks of trays prepared for any destination</a:t>
            </a:r>
          </a:p>
        </p:txBody>
      </p:sp>
      <p:grpSp>
        <p:nvGrpSpPr>
          <p:cNvPr id="11" name="Group 10" descr="CGI of the trays that will be used">
            <a:extLst>
              <a:ext uri="{FF2B5EF4-FFF2-40B4-BE49-F238E27FC236}">
                <a16:creationId xmlns:a16="http://schemas.microsoft.com/office/drawing/2014/main" id="{03E479F4-59A6-CD4B-BF1B-FACEECC9967E}"/>
              </a:ext>
            </a:extLst>
          </p:cNvPr>
          <p:cNvGrpSpPr/>
          <p:nvPr/>
        </p:nvGrpSpPr>
        <p:grpSpPr>
          <a:xfrm>
            <a:off x="612082" y="4203694"/>
            <a:ext cx="1124712" cy="1097280"/>
            <a:chOff x="1752600" y="5227320"/>
            <a:chExt cx="1121614" cy="1097280"/>
          </a:xfrm>
        </p:grpSpPr>
        <p:sp>
          <p:nvSpPr>
            <p:cNvPr id="12" name="object 24">
              <a:extLst>
                <a:ext uri="{FF2B5EF4-FFF2-40B4-BE49-F238E27FC236}">
                  <a16:creationId xmlns:a16="http://schemas.microsoft.com/office/drawing/2014/main" id="{0581E5E0-2773-3942-A66D-32F3C68457C6}"/>
                </a:ext>
              </a:extLst>
            </p:cNvPr>
            <p:cNvSpPr/>
            <p:nvPr/>
          </p:nvSpPr>
          <p:spPr>
            <a:xfrm>
              <a:off x="1825766" y="5421537"/>
              <a:ext cx="1048448" cy="69903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effectLst>
              <a:softEdge rad="63500"/>
            </a:effectLst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3" name="object 25">
              <a:extLst>
                <a:ext uri="{FF2B5EF4-FFF2-40B4-BE49-F238E27FC236}">
                  <a16:creationId xmlns:a16="http://schemas.microsoft.com/office/drawing/2014/main" id="{BED39BD0-CA01-8447-8529-52DA37AE3D55}"/>
                </a:ext>
              </a:extLst>
            </p:cNvPr>
            <p:cNvSpPr/>
            <p:nvPr/>
          </p:nvSpPr>
          <p:spPr>
            <a:xfrm>
              <a:off x="1752600" y="5227320"/>
              <a:ext cx="1097280" cy="1097280"/>
            </a:xfrm>
            <a:custGeom>
              <a:avLst/>
              <a:gdLst/>
              <a:ahLst/>
              <a:cxnLst/>
              <a:rect l="l" t="t" r="r" b="b"/>
              <a:pathLst>
                <a:path w="1097279" h="1097280">
                  <a:moveTo>
                    <a:pt x="548449" y="1096911"/>
                  </a:moveTo>
                  <a:lnTo>
                    <a:pt x="595702" y="1094894"/>
                  </a:lnTo>
                  <a:lnTo>
                    <a:pt x="641852" y="1088954"/>
                  </a:lnTo>
                  <a:lnTo>
                    <a:pt x="686734" y="1079256"/>
                  </a:lnTo>
                  <a:lnTo>
                    <a:pt x="730181" y="1065967"/>
                  </a:lnTo>
                  <a:lnTo>
                    <a:pt x="772027" y="1049252"/>
                  </a:lnTo>
                  <a:lnTo>
                    <a:pt x="812106" y="1029277"/>
                  </a:lnTo>
                  <a:lnTo>
                    <a:pt x="850254" y="1006208"/>
                  </a:lnTo>
                  <a:lnTo>
                    <a:pt x="886302" y="980212"/>
                  </a:lnTo>
                  <a:lnTo>
                    <a:pt x="920087" y="951453"/>
                  </a:lnTo>
                  <a:lnTo>
                    <a:pt x="951441" y="920098"/>
                  </a:lnTo>
                  <a:lnTo>
                    <a:pt x="980200" y="886313"/>
                  </a:lnTo>
                  <a:lnTo>
                    <a:pt x="1006196" y="850263"/>
                  </a:lnTo>
                  <a:lnTo>
                    <a:pt x="1029265" y="812115"/>
                  </a:lnTo>
                  <a:lnTo>
                    <a:pt x="1049239" y="772034"/>
                  </a:lnTo>
                  <a:lnTo>
                    <a:pt x="1065954" y="730187"/>
                  </a:lnTo>
                  <a:lnTo>
                    <a:pt x="1079243" y="686739"/>
                  </a:lnTo>
                  <a:lnTo>
                    <a:pt x="1088941" y="641856"/>
                  </a:lnTo>
                  <a:lnTo>
                    <a:pt x="1094882" y="595704"/>
                  </a:lnTo>
                  <a:lnTo>
                    <a:pt x="1096899" y="548449"/>
                  </a:lnTo>
                  <a:lnTo>
                    <a:pt x="1094882" y="501196"/>
                  </a:lnTo>
                  <a:lnTo>
                    <a:pt x="1088941" y="455046"/>
                  </a:lnTo>
                  <a:lnTo>
                    <a:pt x="1079243" y="410164"/>
                  </a:lnTo>
                  <a:lnTo>
                    <a:pt x="1065954" y="366717"/>
                  </a:lnTo>
                  <a:lnTo>
                    <a:pt x="1049239" y="324871"/>
                  </a:lnTo>
                  <a:lnTo>
                    <a:pt x="1029265" y="284792"/>
                  </a:lnTo>
                  <a:lnTo>
                    <a:pt x="1006196" y="246644"/>
                  </a:lnTo>
                  <a:lnTo>
                    <a:pt x="980200" y="210596"/>
                  </a:lnTo>
                  <a:lnTo>
                    <a:pt x="951441" y="176811"/>
                  </a:lnTo>
                  <a:lnTo>
                    <a:pt x="920087" y="145457"/>
                  </a:lnTo>
                  <a:lnTo>
                    <a:pt x="886302" y="116698"/>
                  </a:lnTo>
                  <a:lnTo>
                    <a:pt x="850254" y="90702"/>
                  </a:lnTo>
                  <a:lnTo>
                    <a:pt x="812106" y="67633"/>
                  </a:lnTo>
                  <a:lnTo>
                    <a:pt x="772027" y="47659"/>
                  </a:lnTo>
                  <a:lnTo>
                    <a:pt x="730181" y="30944"/>
                  </a:lnTo>
                  <a:lnTo>
                    <a:pt x="686734" y="17655"/>
                  </a:lnTo>
                  <a:lnTo>
                    <a:pt x="641852" y="7957"/>
                  </a:lnTo>
                  <a:lnTo>
                    <a:pt x="595702" y="2016"/>
                  </a:lnTo>
                  <a:lnTo>
                    <a:pt x="548449" y="0"/>
                  </a:lnTo>
                  <a:lnTo>
                    <a:pt x="501196" y="2016"/>
                  </a:lnTo>
                  <a:lnTo>
                    <a:pt x="455046" y="7957"/>
                  </a:lnTo>
                  <a:lnTo>
                    <a:pt x="410164" y="17655"/>
                  </a:lnTo>
                  <a:lnTo>
                    <a:pt x="366717" y="30944"/>
                  </a:lnTo>
                  <a:lnTo>
                    <a:pt x="324871" y="47659"/>
                  </a:lnTo>
                  <a:lnTo>
                    <a:pt x="284792" y="67633"/>
                  </a:lnTo>
                  <a:lnTo>
                    <a:pt x="246644" y="90702"/>
                  </a:lnTo>
                  <a:lnTo>
                    <a:pt x="210596" y="116698"/>
                  </a:lnTo>
                  <a:lnTo>
                    <a:pt x="176811" y="145457"/>
                  </a:lnTo>
                  <a:lnTo>
                    <a:pt x="145457" y="176811"/>
                  </a:lnTo>
                  <a:lnTo>
                    <a:pt x="116698" y="210596"/>
                  </a:lnTo>
                  <a:lnTo>
                    <a:pt x="90702" y="246644"/>
                  </a:lnTo>
                  <a:lnTo>
                    <a:pt x="67633" y="284792"/>
                  </a:lnTo>
                  <a:lnTo>
                    <a:pt x="47659" y="324871"/>
                  </a:lnTo>
                  <a:lnTo>
                    <a:pt x="30944" y="366717"/>
                  </a:lnTo>
                  <a:lnTo>
                    <a:pt x="17655" y="410164"/>
                  </a:lnTo>
                  <a:lnTo>
                    <a:pt x="7957" y="455046"/>
                  </a:lnTo>
                  <a:lnTo>
                    <a:pt x="2016" y="501196"/>
                  </a:lnTo>
                  <a:lnTo>
                    <a:pt x="0" y="548449"/>
                  </a:lnTo>
                  <a:lnTo>
                    <a:pt x="2016" y="595704"/>
                  </a:lnTo>
                  <a:lnTo>
                    <a:pt x="7957" y="641856"/>
                  </a:lnTo>
                  <a:lnTo>
                    <a:pt x="17655" y="686739"/>
                  </a:lnTo>
                  <a:lnTo>
                    <a:pt x="30944" y="730187"/>
                  </a:lnTo>
                  <a:lnTo>
                    <a:pt x="47659" y="772034"/>
                  </a:lnTo>
                  <a:lnTo>
                    <a:pt x="67633" y="812115"/>
                  </a:lnTo>
                  <a:lnTo>
                    <a:pt x="90702" y="850263"/>
                  </a:lnTo>
                  <a:lnTo>
                    <a:pt x="116698" y="886313"/>
                  </a:lnTo>
                  <a:lnTo>
                    <a:pt x="145457" y="920098"/>
                  </a:lnTo>
                  <a:lnTo>
                    <a:pt x="176811" y="951453"/>
                  </a:lnTo>
                  <a:lnTo>
                    <a:pt x="210596" y="980212"/>
                  </a:lnTo>
                  <a:lnTo>
                    <a:pt x="246644" y="1006208"/>
                  </a:lnTo>
                  <a:lnTo>
                    <a:pt x="284792" y="1029277"/>
                  </a:lnTo>
                  <a:lnTo>
                    <a:pt x="324871" y="1049252"/>
                  </a:lnTo>
                  <a:lnTo>
                    <a:pt x="366717" y="1065967"/>
                  </a:lnTo>
                  <a:lnTo>
                    <a:pt x="410164" y="1079256"/>
                  </a:lnTo>
                  <a:lnTo>
                    <a:pt x="455046" y="1088954"/>
                  </a:lnTo>
                  <a:lnTo>
                    <a:pt x="501196" y="1094894"/>
                  </a:lnTo>
                  <a:lnTo>
                    <a:pt x="548449" y="1096911"/>
                  </a:lnTo>
                  <a:close/>
                </a:path>
              </a:pathLst>
            </a:custGeom>
            <a:ln w="18516">
              <a:solidFill>
                <a:srgbClr val="A335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" name="object 16">
            <a:extLst>
              <a:ext uri="{FF2B5EF4-FFF2-40B4-BE49-F238E27FC236}">
                <a16:creationId xmlns:a16="http://schemas.microsoft.com/office/drawing/2014/main" id="{3A501FAE-8201-1F40-B416-D66531AEB18B}"/>
              </a:ext>
            </a:extLst>
          </p:cNvPr>
          <p:cNvSpPr txBox="1"/>
          <p:nvPr/>
        </p:nvSpPr>
        <p:spPr>
          <a:xfrm>
            <a:off x="448491" y="5355267"/>
            <a:ext cx="1745600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Trays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Lego-style, single footprint, accommodates variable product sizes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ECAC401-DE06-F54D-BB47-E732483DC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707778" y="4020294"/>
            <a:ext cx="2622256" cy="619547"/>
          </a:xfrm>
          <a:prstGeom prst="line">
            <a:avLst/>
          </a:prstGeom>
          <a:ln w="19050">
            <a:solidFill>
              <a:srgbClr val="A334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ject 10" descr="CGI of the racks that will be used">
            <a:extLst>
              <a:ext uri="{FF2B5EF4-FFF2-40B4-BE49-F238E27FC236}">
                <a16:creationId xmlns:a16="http://schemas.microsoft.com/office/drawing/2014/main" id="{6844B09C-098E-5749-9B12-365024CB141C}"/>
              </a:ext>
            </a:extLst>
          </p:cNvPr>
          <p:cNvSpPr/>
          <p:nvPr/>
        </p:nvSpPr>
        <p:spPr>
          <a:xfrm>
            <a:off x="4311927" y="4319755"/>
            <a:ext cx="1097280" cy="1097280"/>
          </a:xfrm>
          <a:custGeom>
            <a:avLst/>
            <a:gdLst/>
            <a:ahLst/>
            <a:cxnLst/>
            <a:rect l="l" t="t" r="r" b="b"/>
            <a:pathLst>
              <a:path w="1097279" h="1097280">
                <a:moveTo>
                  <a:pt x="548449" y="1096911"/>
                </a:moveTo>
                <a:lnTo>
                  <a:pt x="595702" y="1094894"/>
                </a:lnTo>
                <a:lnTo>
                  <a:pt x="641852" y="1088954"/>
                </a:lnTo>
                <a:lnTo>
                  <a:pt x="686734" y="1079256"/>
                </a:lnTo>
                <a:lnTo>
                  <a:pt x="730181" y="1065967"/>
                </a:lnTo>
                <a:lnTo>
                  <a:pt x="772027" y="1049252"/>
                </a:lnTo>
                <a:lnTo>
                  <a:pt x="812106" y="1029277"/>
                </a:lnTo>
                <a:lnTo>
                  <a:pt x="850254" y="1006208"/>
                </a:lnTo>
                <a:lnTo>
                  <a:pt x="886302" y="980212"/>
                </a:lnTo>
                <a:lnTo>
                  <a:pt x="920087" y="951453"/>
                </a:lnTo>
                <a:lnTo>
                  <a:pt x="951441" y="920098"/>
                </a:lnTo>
                <a:lnTo>
                  <a:pt x="980200" y="886313"/>
                </a:lnTo>
                <a:lnTo>
                  <a:pt x="1006196" y="850263"/>
                </a:lnTo>
                <a:lnTo>
                  <a:pt x="1029265" y="812115"/>
                </a:lnTo>
                <a:lnTo>
                  <a:pt x="1049239" y="772034"/>
                </a:lnTo>
                <a:lnTo>
                  <a:pt x="1065954" y="730187"/>
                </a:lnTo>
                <a:lnTo>
                  <a:pt x="1079243" y="686739"/>
                </a:lnTo>
                <a:lnTo>
                  <a:pt x="1088941" y="641856"/>
                </a:lnTo>
                <a:lnTo>
                  <a:pt x="1094882" y="595704"/>
                </a:lnTo>
                <a:lnTo>
                  <a:pt x="1096899" y="548449"/>
                </a:lnTo>
                <a:lnTo>
                  <a:pt x="1094882" y="501196"/>
                </a:lnTo>
                <a:lnTo>
                  <a:pt x="1088941" y="455046"/>
                </a:lnTo>
                <a:lnTo>
                  <a:pt x="1079243" y="410164"/>
                </a:lnTo>
                <a:lnTo>
                  <a:pt x="1065954" y="366717"/>
                </a:lnTo>
                <a:lnTo>
                  <a:pt x="1049239" y="324871"/>
                </a:lnTo>
                <a:lnTo>
                  <a:pt x="1029265" y="284792"/>
                </a:lnTo>
                <a:lnTo>
                  <a:pt x="1006196" y="246644"/>
                </a:lnTo>
                <a:lnTo>
                  <a:pt x="980200" y="210596"/>
                </a:lnTo>
                <a:lnTo>
                  <a:pt x="951441" y="176811"/>
                </a:lnTo>
                <a:lnTo>
                  <a:pt x="920087" y="145457"/>
                </a:lnTo>
                <a:lnTo>
                  <a:pt x="886302" y="116698"/>
                </a:lnTo>
                <a:lnTo>
                  <a:pt x="850254" y="90702"/>
                </a:lnTo>
                <a:lnTo>
                  <a:pt x="812106" y="67633"/>
                </a:lnTo>
                <a:lnTo>
                  <a:pt x="772027" y="47659"/>
                </a:lnTo>
                <a:lnTo>
                  <a:pt x="730181" y="30944"/>
                </a:lnTo>
                <a:lnTo>
                  <a:pt x="686734" y="17655"/>
                </a:lnTo>
                <a:lnTo>
                  <a:pt x="641852" y="7957"/>
                </a:lnTo>
                <a:lnTo>
                  <a:pt x="595702" y="2016"/>
                </a:lnTo>
                <a:lnTo>
                  <a:pt x="548449" y="0"/>
                </a:lnTo>
                <a:lnTo>
                  <a:pt x="501196" y="2016"/>
                </a:lnTo>
                <a:lnTo>
                  <a:pt x="455046" y="7957"/>
                </a:lnTo>
                <a:lnTo>
                  <a:pt x="410164" y="17655"/>
                </a:lnTo>
                <a:lnTo>
                  <a:pt x="366717" y="30944"/>
                </a:lnTo>
                <a:lnTo>
                  <a:pt x="324871" y="47659"/>
                </a:lnTo>
                <a:lnTo>
                  <a:pt x="284792" y="67633"/>
                </a:lnTo>
                <a:lnTo>
                  <a:pt x="246644" y="90702"/>
                </a:lnTo>
                <a:lnTo>
                  <a:pt x="210596" y="116698"/>
                </a:lnTo>
                <a:lnTo>
                  <a:pt x="176811" y="145457"/>
                </a:lnTo>
                <a:lnTo>
                  <a:pt x="145457" y="176811"/>
                </a:lnTo>
                <a:lnTo>
                  <a:pt x="116698" y="210596"/>
                </a:lnTo>
                <a:lnTo>
                  <a:pt x="90702" y="246644"/>
                </a:lnTo>
                <a:lnTo>
                  <a:pt x="67633" y="284792"/>
                </a:lnTo>
                <a:lnTo>
                  <a:pt x="47659" y="324871"/>
                </a:lnTo>
                <a:lnTo>
                  <a:pt x="30944" y="366717"/>
                </a:lnTo>
                <a:lnTo>
                  <a:pt x="17655" y="410164"/>
                </a:lnTo>
                <a:lnTo>
                  <a:pt x="7957" y="455046"/>
                </a:lnTo>
                <a:lnTo>
                  <a:pt x="2016" y="501196"/>
                </a:lnTo>
                <a:lnTo>
                  <a:pt x="0" y="548449"/>
                </a:lnTo>
                <a:lnTo>
                  <a:pt x="2016" y="595704"/>
                </a:lnTo>
                <a:lnTo>
                  <a:pt x="7957" y="641856"/>
                </a:lnTo>
                <a:lnTo>
                  <a:pt x="17655" y="686739"/>
                </a:lnTo>
                <a:lnTo>
                  <a:pt x="30944" y="730187"/>
                </a:lnTo>
                <a:lnTo>
                  <a:pt x="47659" y="772034"/>
                </a:lnTo>
                <a:lnTo>
                  <a:pt x="67633" y="812115"/>
                </a:lnTo>
                <a:lnTo>
                  <a:pt x="90702" y="850263"/>
                </a:lnTo>
                <a:lnTo>
                  <a:pt x="116698" y="886313"/>
                </a:lnTo>
                <a:lnTo>
                  <a:pt x="145457" y="920098"/>
                </a:lnTo>
                <a:lnTo>
                  <a:pt x="176811" y="951453"/>
                </a:lnTo>
                <a:lnTo>
                  <a:pt x="210596" y="980212"/>
                </a:lnTo>
                <a:lnTo>
                  <a:pt x="246644" y="1006208"/>
                </a:lnTo>
                <a:lnTo>
                  <a:pt x="284792" y="1029277"/>
                </a:lnTo>
                <a:lnTo>
                  <a:pt x="324871" y="1049252"/>
                </a:lnTo>
                <a:lnTo>
                  <a:pt x="366717" y="1065967"/>
                </a:lnTo>
                <a:lnTo>
                  <a:pt x="410164" y="1079256"/>
                </a:lnTo>
                <a:lnTo>
                  <a:pt x="455046" y="1088954"/>
                </a:lnTo>
                <a:lnTo>
                  <a:pt x="501196" y="1094894"/>
                </a:lnTo>
                <a:lnTo>
                  <a:pt x="548449" y="109691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18516">
            <a:solidFill>
              <a:srgbClr val="A3358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object 17">
            <a:extLst>
              <a:ext uri="{FF2B5EF4-FFF2-40B4-BE49-F238E27FC236}">
                <a16:creationId xmlns:a16="http://schemas.microsoft.com/office/drawing/2014/main" id="{8FF4AD2E-2979-9743-8950-8C046E8A8116}"/>
              </a:ext>
            </a:extLst>
          </p:cNvPr>
          <p:cNvSpPr txBox="1"/>
          <p:nvPr/>
        </p:nvSpPr>
        <p:spPr>
          <a:xfrm>
            <a:off x="4245284" y="5453019"/>
            <a:ext cx="1285485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Racks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4-deep, no precision steel, no electronics 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54769C7-D671-D344-A1A2-072F6DBB9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234024" y="4102378"/>
            <a:ext cx="542079" cy="375068"/>
          </a:xfrm>
          <a:prstGeom prst="line">
            <a:avLst/>
          </a:prstGeom>
          <a:ln w="19050">
            <a:solidFill>
              <a:srgbClr val="A334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28" descr="CGI of the RoboFrame">
            <a:extLst>
              <a:ext uri="{FF2B5EF4-FFF2-40B4-BE49-F238E27FC236}">
                <a16:creationId xmlns:a16="http://schemas.microsoft.com/office/drawing/2014/main" id="{BA2FB3B3-358F-A747-A17B-99130D95AC4C}"/>
              </a:ext>
            </a:extLst>
          </p:cNvPr>
          <p:cNvSpPr/>
          <p:nvPr/>
        </p:nvSpPr>
        <p:spPr>
          <a:xfrm>
            <a:off x="7079254" y="4045233"/>
            <a:ext cx="1097280" cy="1097280"/>
          </a:xfrm>
          <a:custGeom>
            <a:avLst/>
            <a:gdLst/>
            <a:ahLst/>
            <a:cxnLst/>
            <a:rect l="l" t="t" r="r" b="b"/>
            <a:pathLst>
              <a:path w="1097279" h="1097279">
                <a:moveTo>
                  <a:pt x="548449" y="1096911"/>
                </a:moveTo>
                <a:lnTo>
                  <a:pt x="595702" y="1094894"/>
                </a:lnTo>
                <a:lnTo>
                  <a:pt x="641852" y="1088954"/>
                </a:lnTo>
                <a:lnTo>
                  <a:pt x="686734" y="1079256"/>
                </a:lnTo>
                <a:lnTo>
                  <a:pt x="730181" y="1065967"/>
                </a:lnTo>
                <a:lnTo>
                  <a:pt x="772027" y="1049252"/>
                </a:lnTo>
                <a:lnTo>
                  <a:pt x="812106" y="1029277"/>
                </a:lnTo>
                <a:lnTo>
                  <a:pt x="850254" y="1006208"/>
                </a:lnTo>
                <a:lnTo>
                  <a:pt x="886302" y="980212"/>
                </a:lnTo>
                <a:lnTo>
                  <a:pt x="920087" y="951453"/>
                </a:lnTo>
                <a:lnTo>
                  <a:pt x="951441" y="920098"/>
                </a:lnTo>
                <a:lnTo>
                  <a:pt x="980200" y="886313"/>
                </a:lnTo>
                <a:lnTo>
                  <a:pt x="1006196" y="850263"/>
                </a:lnTo>
                <a:lnTo>
                  <a:pt x="1029265" y="812115"/>
                </a:lnTo>
                <a:lnTo>
                  <a:pt x="1049239" y="772034"/>
                </a:lnTo>
                <a:lnTo>
                  <a:pt x="1065954" y="730187"/>
                </a:lnTo>
                <a:lnTo>
                  <a:pt x="1079243" y="686739"/>
                </a:lnTo>
                <a:lnTo>
                  <a:pt x="1088941" y="641856"/>
                </a:lnTo>
                <a:lnTo>
                  <a:pt x="1094882" y="595704"/>
                </a:lnTo>
                <a:lnTo>
                  <a:pt x="1096899" y="548449"/>
                </a:lnTo>
                <a:lnTo>
                  <a:pt x="1094882" y="501196"/>
                </a:lnTo>
                <a:lnTo>
                  <a:pt x="1088941" y="455046"/>
                </a:lnTo>
                <a:lnTo>
                  <a:pt x="1079243" y="410164"/>
                </a:lnTo>
                <a:lnTo>
                  <a:pt x="1065954" y="366717"/>
                </a:lnTo>
                <a:lnTo>
                  <a:pt x="1049239" y="324871"/>
                </a:lnTo>
                <a:lnTo>
                  <a:pt x="1029265" y="284792"/>
                </a:lnTo>
                <a:lnTo>
                  <a:pt x="1006196" y="246644"/>
                </a:lnTo>
                <a:lnTo>
                  <a:pt x="980200" y="210596"/>
                </a:lnTo>
                <a:lnTo>
                  <a:pt x="951441" y="176811"/>
                </a:lnTo>
                <a:lnTo>
                  <a:pt x="920087" y="145457"/>
                </a:lnTo>
                <a:lnTo>
                  <a:pt x="886302" y="116698"/>
                </a:lnTo>
                <a:lnTo>
                  <a:pt x="850254" y="90702"/>
                </a:lnTo>
                <a:lnTo>
                  <a:pt x="812106" y="67633"/>
                </a:lnTo>
                <a:lnTo>
                  <a:pt x="772027" y="47659"/>
                </a:lnTo>
                <a:lnTo>
                  <a:pt x="730181" y="30944"/>
                </a:lnTo>
                <a:lnTo>
                  <a:pt x="686734" y="17655"/>
                </a:lnTo>
                <a:lnTo>
                  <a:pt x="641852" y="7957"/>
                </a:lnTo>
                <a:lnTo>
                  <a:pt x="595702" y="2016"/>
                </a:lnTo>
                <a:lnTo>
                  <a:pt x="548449" y="0"/>
                </a:lnTo>
                <a:lnTo>
                  <a:pt x="501196" y="2016"/>
                </a:lnTo>
                <a:lnTo>
                  <a:pt x="455046" y="7957"/>
                </a:lnTo>
                <a:lnTo>
                  <a:pt x="410164" y="17655"/>
                </a:lnTo>
                <a:lnTo>
                  <a:pt x="366717" y="30944"/>
                </a:lnTo>
                <a:lnTo>
                  <a:pt x="324871" y="47659"/>
                </a:lnTo>
                <a:lnTo>
                  <a:pt x="284792" y="67633"/>
                </a:lnTo>
                <a:lnTo>
                  <a:pt x="246644" y="90702"/>
                </a:lnTo>
                <a:lnTo>
                  <a:pt x="210596" y="116698"/>
                </a:lnTo>
                <a:lnTo>
                  <a:pt x="176811" y="145457"/>
                </a:lnTo>
                <a:lnTo>
                  <a:pt x="145457" y="176811"/>
                </a:lnTo>
                <a:lnTo>
                  <a:pt x="116698" y="210596"/>
                </a:lnTo>
                <a:lnTo>
                  <a:pt x="90702" y="246644"/>
                </a:lnTo>
                <a:lnTo>
                  <a:pt x="67633" y="284792"/>
                </a:lnTo>
                <a:lnTo>
                  <a:pt x="47659" y="324871"/>
                </a:lnTo>
                <a:lnTo>
                  <a:pt x="30944" y="366717"/>
                </a:lnTo>
                <a:lnTo>
                  <a:pt x="17655" y="410164"/>
                </a:lnTo>
                <a:lnTo>
                  <a:pt x="7957" y="455046"/>
                </a:lnTo>
                <a:lnTo>
                  <a:pt x="2016" y="501196"/>
                </a:lnTo>
                <a:lnTo>
                  <a:pt x="0" y="548449"/>
                </a:lnTo>
                <a:lnTo>
                  <a:pt x="2016" y="595704"/>
                </a:lnTo>
                <a:lnTo>
                  <a:pt x="7957" y="641856"/>
                </a:lnTo>
                <a:lnTo>
                  <a:pt x="17655" y="686739"/>
                </a:lnTo>
                <a:lnTo>
                  <a:pt x="30944" y="730187"/>
                </a:lnTo>
                <a:lnTo>
                  <a:pt x="47659" y="772034"/>
                </a:lnTo>
                <a:lnTo>
                  <a:pt x="67633" y="812115"/>
                </a:lnTo>
                <a:lnTo>
                  <a:pt x="90702" y="850263"/>
                </a:lnTo>
                <a:lnTo>
                  <a:pt x="116698" y="886313"/>
                </a:lnTo>
                <a:lnTo>
                  <a:pt x="145457" y="920098"/>
                </a:lnTo>
                <a:lnTo>
                  <a:pt x="176811" y="951453"/>
                </a:lnTo>
                <a:lnTo>
                  <a:pt x="210596" y="980212"/>
                </a:lnTo>
                <a:lnTo>
                  <a:pt x="246644" y="1006208"/>
                </a:lnTo>
                <a:lnTo>
                  <a:pt x="284792" y="1029277"/>
                </a:lnTo>
                <a:lnTo>
                  <a:pt x="324871" y="1049252"/>
                </a:lnTo>
                <a:lnTo>
                  <a:pt x="366717" y="1065967"/>
                </a:lnTo>
                <a:lnTo>
                  <a:pt x="410164" y="1079256"/>
                </a:lnTo>
                <a:lnTo>
                  <a:pt x="455046" y="1088954"/>
                </a:lnTo>
                <a:lnTo>
                  <a:pt x="501196" y="1094894"/>
                </a:lnTo>
                <a:lnTo>
                  <a:pt x="548449" y="1096911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18516">
            <a:solidFill>
              <a:srgbClr val="A3358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96E478CF-A6DE-1440-9C2F-63CAAB937DC9}"/>
              </a:ext>
            </a:extLst>
          </p:cNvPr>
          <p:cNvSpPr txBox="1"/>
          <p:nvPr/>
        </p:nvSpPr>
        <p:spPr>
          <a:xfrm>
            <a:off x="6778070" y="5233273"/>
            <a:ext cx="1782145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RoboFrame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First autonomous parallel processing storage and retrieval system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B8AFF-4118-054A-B4A3-78FA008F9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04533" y="3435180"/>
            <a:ext cx="947075" cy="768514"/>
          </a:xfrm>
          <a:prstGeom prst="line">
            <a:avLst/>
          </a:prstGeom>
          <a:ln w="19050">
            <a:solidFill>
              <a:srgbClr val="A334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 descr="CGI of the totes that will be used">
            <a:extLst>
              <a:ext uri="{FF2B5EF4-FFF2-40B4-BE49-F238E27FC236}">
                <a16:creationId xmlns:a16="http://schemas.microsoft.com/office/drawing/2014/main" id="{7623AE05-DADB-284C-880B-CF33B557A319}"/>
              </a:ext>
            </a:extLst>
          </p:cNvPr>
          <p:cNvGrpSpPr/>
          <p:nvPr/>
        </p:nvGrpSpPr>
        <p:grpSpPr>
          <a:xfrm>
            <a:off x="8894805" y="4301220"/>
            <a:ext cx="1097280" cy="1097280"/>
            <a:chOff x="9600964" y="4541596"/>
            <a:chExt cx="1097280" cy="1097280"/>
          </a:xfrm>
        </p:grpSpPr>
        <p:sp>
          <p:nvSpPr>
            <p:cNvPr id="27" name="object 9">
              <a:extLst>
                <a:ext uri="{FF2B5EF4-FFF2-40B4-BE49-F238E27FC236}">
                  <a16:creationId xmlns:a16="http://schemas.microsoft.com/office/drawing/2014/main" id="{85C62E4F-20FB-074D-9547-BB1177C7BF31}"/>
                </a:ext>
              </a:extLst>
            </p:cNvPr>
            <p:cNvSpPr/>
            <p:nvPr/>
          </p:nvSpPr>
          <p:spPr>
            <a:xfrm>
              <a:off x="9622656" y="4840874"/>
              <a:ext cx="1057720" cy="54029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8" name="object 10">
              <a:extLst>
                <a:ext uri="{FF2B5EF4-FFF2-40B4-BE49-F238E27FC236}">
                  <a16:creationId xmlns:a16="http://schemas.microsoft.com/office/drawing/2014/main" id="{E63A4D0A-7E97-554A-821C-25FD2F33BC28}"/>
                </a:ext>
              </a:extLst>
            </p:cNvPr>
            <p:cNvSpPr/>
            <p:nvPr/>
          </p:nvSpPr>
          <p:spPr>
            <a:xfrm>
              <a:off x="9600964" y="4541596"/>
              <a:ext cx="1097280" cy="1097280"/>
            </a:xfrm>
            <a:custGeom>
              <a:avLst/>
              <a:gdLst/>
              <a:ahLst/>
              <a:cxnLst/>
              <a:rect l="l" t="t" r="r" b="b"/>
              <a:pathLst>
                <a:path w="1097279" h="1097280">
                  <a:moveTo>
                    <a:pt x="548449" y="1096911"/>
                  </a:moveTo>
                  <a:lnTo>
                    <a:pt x="595702" y="1094894"/>
                  </a:lnTo>
                  <a:lnTo>
                    <a:pt x="641852" y="1088954"/>
                  </a:lnTo>
                  <a:lnTo>
                    <a:pt x="686734" y="1079256"/>
                  </a:lnTo>
                  <a:lnTo>
                    <a:pt x="730181" y="1065967"/>
                  </a:lnTo>
                  <a:lnTo>
                    <a:pt x="772027" y="1049252"/>
                  </a:lnTo>
                  <a:lnTo>
                    <a:pt x="812106" y="1029277"/>
                  </a:lnTo>
                  <a:lnTo>
                    <a:pt x="850254" y="1006208"/>
                  </a:lnTo>
                  <a:lnTo>
                    <a:pt x="886302" y="980212"/>
                  </a:lnTo>
                  <a:lnTo>
                    <a:pt x="920087" y="951453"/>
                  </a:lnTo>
                  <a:lnTo>
                    <a:pt x="951441" y="920098"/>
                  </a:lnTo>
                  <a:lnTo>
                    <a:pt x="980200" y="886313"/>
                  </a:lnTo>
                  <a:lnTo>
                    <a:pt x="1006196" y="850263"/>
                  </a:lnTo>
                  <a:lnTo>
                    <a:pt x="1029265" y="812115"/>
                  </a:lnTo>
                  <a:lnTo>
                    <a:pt x="1049239" y="772034"/>
                  </a:lnTo>
                  <a:lnTo>
                    <a:pt x="1065954" y="730187"/>
                  </a:lnTo>
                  <a:lnTo>
                    <a:pt x="1079243" y="686739"/>
                  </a:lnTo>
                  <a:lnTo>
                    <a:pt x="1088941" y="641856"/>
                  </a:lnTo>
                  <a:lnTo>
                    <a:pt x="1094882" y="595704"/>
                  </a:lnTo>
                  <a:lnTo>
                    <a:pt x="1096899" y="548449"/>
                  </a:lnTo>
                  <a:lnTo>
                    <a:pt x="1094882" y="501196"/>
                  </a:lnTo>
                  <a:lnTo>
                    <a:pt x="1088941" y="455046"/>
                  </a:lnTo>
                  <a:lnTo>
                    <a:pt x="1079243" y="410164"/>
                  </a:lnTo>
                  <a:lnTo>
                    <a:pt x="1065954" y="366717"/>
                  </a:lnTo>
                  <a:lnTo>
                    <a:pt x="1049239" y="324871"/>
                  </a:lnTo>
                  <a:lnTo>
                    <a:pt x="1029265" y="284792"/>
                  </a:lnTo>
                  <a:lnTo>
                    <a:pt x="1006196" y="246644"/>
                  </a:lnTo>
                  <a:lnTo>
                    <a:pt x="980200" y="210596"/>
                  </a:lnTo>
                  <a:lnTo>
                    <a:pt x="951441" y="176811"/>
                  </a:lnTo>
                  <a:lnTo>
                    <a:pt x="920087" y="145457"/>
                  </a:lnTo>
                  <a:lnTo>
                    <a:pt x="886302" y="116698"/>
                  </a:lnTo>
                  <a:lnTo>
                    <a:pt x="850254" y="90702"/>
                  </a:lnTo>
                  <a:lnTo>
                    <a:pt x="812106" y="67633"/>
                  </a:lnTo>
                  <a:lnTo>
                    <a:pt x="772027" y="47659"/>
                  </a:lnTo>
                  <a:lnTo>
                    <a:pt x="730181" y="30944"/>
                  </a:lnTo>
                  <a:lnTo>
                    <a:pt x="686734" y="17655"/>
                  </a:lnTo>
                  <a:lnTo>
                    <a:pt x="641852" y="7957"/>
                  </a:lnTo>
                  <a:lnTo>
                    <a:pt x="595702" y="2016"/>
                  </a:lnTo>
                  <a:lnTo>
                    <a:pt x="548449" y="0"/>
                  </a:lnTo>
                  <a:lnTo>
                    <a:pt x="501196" y="2016"/>
                  </a:lnTo>
                  <a:lnTo>
                    <a:pt x="455046" y="7957"/>
                  </a:lnTo>
                  <a:lnTo>
                    <a:pt x="410164" y="17655"/>
                  </a:lnTo>
                  <a:lnTo>
                    <a:pt x="366717" y="30944"/>
                  </a:lnTo>
                  <a:lnTo>
                    <a:pt x="324871" y="47659"/>
                  </a:lnTo>
                  <a:lnTo>
                    <a:pt x="284792" y="67633"/>
                  </a:lnTo>
                  <a:lnTo>
                    <a:pt x="246644" y="90702"/>
                  </a:lnTo>
                  <a:lnTo>
                    <a:pt x="210596" y="116698"/>
                  </a:lnTo>
                  <a:lnTo>
                    <a:pt x="176811" y="145457"/>
                  </a:lnTo>
                  <a:lnTo>
                    <a:pt x="145457" y="176811"/>
                  </a:lnTo>
                  <a:lnTo>
                    <a:pt x="116698" y="210596"/>
                  </a:lnTo>
                  <a:lnTo>
                    <a:pt x="90702" y="246644"/>
                  </a:lnTo>
                  <a:lnTo>
                    <a:pt x="67633" y="284792"/>
                  </a:lnTo>
                  <a:lnTo>
                    <a:pt x="47659" y="324871"/>
                  </a:lnTo>
                  <a:lnTo>
                    <a:pt x="30944" y="366717"/>
                  </a:lnTo>
                  <a:lnTo>
                    <a:pt x="17655" y="410164"/>
                  </a:lnTo>
                  <a:lnTo>
                    <a:pt x="7957" y="455046"/>
                  </a:lnTo>
                  <a:lnTo>
                    <a:pt x="2016" y="501196"/>
                  </a:lnTo>
                  <a:lnTo>
                    <a:pt x="0" y="548449"/>
                  </a:lnTo>
                  <a:lnTo>
                    <a:pt x="2016" y="595704"/>
                  </a:lnTo>
                  <a:lnTo>
                    <a:pt x="7957" y="641856"/>
                  </a:lnTo>
                  <a:lnTo>
                    <a:pt x="17655" y="686739"/>
                  </a:lnTo>
                  <a:lnTo>
                    <a:pt x="30944" y="730187"/>
                  </a:lnTo>
                  <a:lnTo>
                    <a:pt x="47659" y="772034"/>
                  </a:lnTo>
                  <a:lnTo>
                    <a:pt x="67633" y="812115"/>
                  </a:lnTo>
                  <a:lnTo>
                    <a:pt x="90702" y="850263"/>
                  </a:lnTo>
                  <a:lnTo>
                    <a:pt x="116698" y="886313"/>
                  </a:lnTo>
                  <a:lnTo>
                    <a:pt x="145457" y="920098"/>
                  </a:lnTo>
                  <a:lnTo>
                    <a:pt x="176811" y="951453"/>
                  </a:lnTo>
                  <a:lnTo>
                    <a:pt x="210596" y="980212"/>
                  </a:lnTo>
                  <a:lnTo>
                    <a:pt x="246644" y="1006208"/>
                  </a:lnTo>
                  <a:lnTo>
                    <a:pt x="284792" y="1029277"/>
                  </a:lnTo>
                  <a:lnTo>
                    <a:pt x="324871" y="1049252"/>
                  </a:lnTo>
                  <a:lnTo>
                    <a:pt x="366717" y="1065967"/>
                  </a:lnTo>
                  <a:lnTo>
                    <a:pt x="410164" y="1079256"/>
                  </a:lnTo>
                  <a:lnTo>
                    <a:pt x="455046" y="1088954"/>
                  </a:lnTo>
                  <a:lnTo>
                    <a:pt x="501196" y="1094894"/>
                  </a:lnTo>
                  <a:lnTo>
                    <a:pt x="548449" y="1096911"/>
                  </a:lnTo>
                  <a:close/>
                </a:path>
              </a:pathLst>
            </a:custGeom>
            <a:ln w="18516">
              <a:solidFill>
                <a:srgbClr val="A335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3EA41BC-3CF6-D745-9B8D-4EAB49E61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900268" y="3429000"/>
            <a:ext cx="1156871" cy="1017911"/>
          </a:xfrm>
          <a:prstGeom prst="line">
            <a:avLst/>
          </a:prstGeom>
          <a:ln w="19050">
            <a:solidFill>
              <a:srgbClr val="A334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bject 15">
            <a:extLst>
              <a:ext uri="{FF2B5EF4-FFF2-40B4-BE49-F238E27FC236}">
                <a16:creationId xmlns:a16="http://schemas.microsoft.com/office/drawing/2014/main" id="{C8EAE15B-E917-3F47-8116-36C80533921C}"/>
              </a:ext>
            </a:extLst>
          </p:cNvPr>
          <p:cNvSpPr txBox="1"/>
          <p:nvPr/>
        </p:nvSpPr>
        <p:spPr>
          <a:xfrm>
            <a:off x="8610125" y="5451485"/>
            <a:ext cx="1782145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Totes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Reusable tote, industrial yet practical in the home</a:t>
            </a:r>
          </a:p>
        </p:txBody>
      </p:sp>
      <p:grpSp>
        <p:nvGrpSpPr>
          <p:cNvPr id="35" name="Group 34" descr="CGI of the van cartridge ">
            <a:extLst>
              <a:ext uri="{FF2B5EF4-FFF2-40B4-BE49-F238E27FC236}">
                <a16:creationId xmlns:a16="http://schemas.microsoft.com/office/drawing/2014/main" id="{BE7E97FE-D96F-C543-82E1-E487A5637181}"/>
              </a:ext>
            </a:extLst>
          </p:cNvPr>
          <p:cNvGrpSpPr/>
          <p:nvPr/>
        </p:nvGrpSpPr>
        <p:grpSpPr>
          <a:xfrm>
            <a:off x="10423226" y="2813020"/>
            <a:ext cx="1097280" cy="1097280"/>
            <a:chOff x="10327194" y="495820"/>
            <a:chExt cx="987551" cy="987221"/>
          </a:xfrm>
        </p:grpSpPr>
        <p:sp>
          <p:nvSpPr>
            <p:cNvPr id="36" name="object 6">
              <a:extLst>
                <a:ext uri="{FF2B5EF4-FFF2-40B4-BE49-F238E27FC236}">
                  <a16:creationId xmlns:a16="http://schemas.microsoft.com/office/drawing/2014/main" id="{926B6AA4-7EA5-B74D-87B6-A86A42C990C3}"/>
                </a:ext>
              </a:extLst>
            </p:cNvPr>
            <p:cNvSpPr/>
            <p:nvPr/>
          </p:nvSpPr>
          <p:spPr>
            <a:xfrm>
              <a:off x="10327194" y="495820"/>
              <a:ext cx="987551" cy="987221"/>
            </a:xfrm>
            <a:prstGeom prst="ellips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37" name="object 10">
              <a:extLst>
                <a:ext uri="{FF2B5EF4-FFF2-40B4-BE49-F238E27FC236}">
                  <a16:creationId xmlns:a16="http://schemas.microsoft.com/office/drawing/2014/main" id="{6A092E4E-307A-8846-A882-739568305430}"/>
                </a:ext>
              </a:extLst>
            </p:cNvPr>
            <p:cNvSpPr/>
            <p:nvPr/>
          </p:nvSpPr>
          <p:spPr>
            <a:xfrm>
              <a:off x="10340360" y="503222"/>
              <a:ext cx="972418" cy="972418"/>
            </a:xfrm>
            <a:custGeom>
              <a:avLst/>
              <a:gdLst/>
              <a:ahLst/>
              <a:cxnLst/>
              <a:rect l="l" t="t" r="r" b="b"/>
              <a:pathLst>
                <a:path w="1097279" h="1097280">
                  <a:moveTo>
                    <a:pt x="548449" y="1096911"/>
                  </a:moveTo>
                  <a:lnTo>
                    <a:pt x="595702" y="1094894"/>
                  </a:lnTo>
                  <a:lnTo>
                    <a:pt x="641852" y="1088954"/>
                  </a:lnTo>
                  <a:lnTo>
                    <a:pt x="686734" y="1079256"/>
                  </a:lnTo>
                  <a:lnTo>
                    <a:pt x="730181" y="1065967"/>
                  </a:lnTo>
                  <a:lnTo>
                    <a:pt x="772027" y="1049252"/>
                  </a:lnTo>
                  <a:lnTo>
                    <a:pt x="812106" y="1029277"/>
                  </a:lnTo>
                  <a:lnTo>
                    <a:pt x="850254" y="1006208"/>
                  </a:lnTo>
                  <a:lnTo>
                    <a:pt x="886302" y="980212"/>
                  </a:lnTo>
                  <a:lnTo>
                    <a:pt x="920087" y="951453"/>
                  </a:lnTo>
                  <a:lnTo>
                    <a:pt x="951441" y="920098"/>
                  </a:lnTo>
                  <a:lnTo>
                    <a:pt x="980200" y="886313"/>
                  </a:lnTo>
                  <a:lnTo>
                    <a:pt x="1006196" y="850263"/>
                  </a:lnTo>
                  <a:lnTo>
                    <a:pt x="1029265" y="812115"/>
                  </a:lnTo>
                  <a:lnTo>
                    <a:pt x="1049239" y="772034"/>
                  </a:lnTo>
                  <a:lnTo>
                    <a:pt x="1065954" y="730187"/>
                  </a:lnTo>
                  <a:lnTo>
                    <a:pt x="1079243" y="686739"/>
                  </a:lnTo>
                  <a:lnTo>
                    <a:pt x="1088941" y="641856"/>
                  </a:lnTo>
                  <a:lnTo>
                    <a:pt x="1094882" y="595704"/>
                  </a:lnTo>
                  <a:lnTo>
                    <a:pt x="1096899" y="548449"/>
                  </a:lnTo>
                  <a:lnTo>
                    <a:pt x="1094882" y="501196"/>
                  </a:lnTo>
                  <a:lnTo>
                    <a:pt x="1088941" y="455046"/>
                  </a:lnTo>
                  <a:lnTo>
                    <a:pt x="1079243" y="410164"/>
                  </a:lnTo>
                  <a:lnTo>
                    <a:pt x="1065954" y="366717"/>
                  </a:lnTo>
                  <a:lnTo>
                    <a:pt x="1049239" y="324871"/>
                  </a:lnTo>
                  <a:lnTo>
                    <a:pt x="1029265" y="284792"/>
                  </a:lnTo>
                  <a:lnTo>
                    <a:pt x="1006196" y="246644"/>
                  </a:lnTo>
                  <a:lnTo>
                    <a:pt x="980200" y="210596"/>
                  </a:lnTo>
                  <a:lnTo>
                    <a:pt x="951441" y="176811"/>
                  </a:lnTo>
                  <a:lnTo>
                    <a:pt x="920087" y="145457"/>
                  </a:lnTo>
                  <a:lnTo>
                    <a:pt x="886302" y="116698"/>
                  </a:lnTo>
                  <a:lnTo>
                    <a:pt x="850254" y="90702"/>
                  </a:lnTo>
                  <a:lnTo>
                    <a:pt x="812106" y="67633"/>
                  </a:lnTo>
                  <a:lnTo>
                    <a:pt x="772027" y="47659"/>
                  </a:lnTo>
                  <a:lnTo>
                    <a:pt x="730181" y="30944"/>
                  </a:lnTo>
                  <a:lnTo>
                    <a:pt x="686734" y="17655"/>
                  </a:lnTo>
                  <a:lnTo>
                    <a:pt x="641852" y="7957"/>
                  </a:lnTo>
                  <a:lnTo>
                    <a:pt x="595702" y="2016"/>
                  </a:lnTo>
                  <a:lnTo>
                    <a:pt x="548449" y="0"/>
                  </a:lnTo>
                  <a:lnTo>
                    <a:pt x="501196" y="2016"/>
                  </a:lnTo>
                  <a:lnTo>
                    <a:pt x="455046" y="7957"/>
                  </a:lnTo>
                  <a:lnTo>
                    <a:pt x="410164" y="17655"/>
                  </a:lnTo>
                  <a:lnTo>
                    <a:pt x="366717" y="30944"/>
                  </a:lnTo>
                  <a:lnTo>
                    <a:pt x="324871" y="47659"/>
                  </a:lnTo>
                  <a:lnTo>
                    <a:pt x="284792" y="67633"/>
                  </a:lnTo>
                  <a:lnTo>
                    <a:pt x="246644" y="90702"/>
                  </a:lnTo>
                  <a:lnTo>
                    <a:pt x="210596" y="116698"/>
                  </a:lnTo>
                  <a:lnTo>
                    <a:pt x="176811" y="145457"/>
                  </a:lnTo>
                  <a:lnTo>
                    <a:pt x="145457" y="176811"/>
                  </a:lnTo>
                  <a:lnTo>
                    <a:pt x="116698" y="210596"/>
                  </a:lnTo>
                  <a:lnTo>
                    <a:pt x="90702" y="246644"/>
                  </a:lnTo>
                  <a:lnTo>
                    <a:pt x="67633" y="284792"/>
                  </a:lnTo>
                  <a:lnTo>
                    <a:pt x="47659" y="324871"/>
                  </a:lnTo>
                  <a:lnTo>
                    <a:pt x="30944" y="366717"/>
                  </a:lnTo>
                  <a:lnTo>
                    <a:pt x="17655" y="410164"/>
                  </a:lnTo>
                  <a:lnTo>
                    <a:pt x="7957" y="455046"/>
                  </a:lnTo>
                  <a:lnTo>
                    <a:pt x="2016" y="501196"/>
                  </a:lnTo>
                  <a:lnTo>
                    <a:pt x="0" y="548449"/>
                  </a:lnTo>
                  <a:lnTo>
                    <a:pt x="2016" y="595704"/>
                  </a:lnTo>
                  <a:lnTo>
                    <a:pt x="7957" y="641856"/>
                  </a:lnTo>
                  <a:lnTo>
                    <a:pt x="17655" y="686739"/>
                  </a:lnTo>
                  <a:lnTo>
                    <a:pt x="30944" y="730187"/>
                  </a:lnTo>
                  <a:lnTo>
                    <a:pt x="47659" y="772034"/>
                  </a:lnTo>
                  <a:lnTo>
                    <a:pt x="67633" y="812115"/>
                  </a:lnTo>
                  <a:lnTo>
                    <a:pt x="90702" y="850263"/>
                  </a:lnTo>
                  <a:lnTo>
                    <a:pt x="116698" y="886313"/>
                  </a:lnTo>
                  <a:lnTo>
                    <a:pt x="145457" y="920098"/>
                  </a:lnTo>
                  <a:lnTo>
                    <a:pt x="176811" y="951453"/>
                  </a:lnTo>
                  <a:lnTo>
                    <a:pt x="210596" y="980212"/>
                  </a:lnTo>
                  <a:lnTo>
                    <a:pt x="246644" y="1006208"/>
                  </a:lnTo>
                  <a:lnTo>
                    <a:pt x="284792" y="1029277"/>
                  </a:lnTo>
                  <a:lnTo>
                    <a:pt x="324871" y="1049252"/>
                  </a:lnTo>
                  <a:lnTo>
                    <a:pt x="366717" y="1065967"/>
                  </a:lnTo>
                  <a:lnTo>
                    <a:pt x="410164" y="1079256"/>
                  </a:lnTo>
                  <a:lnTo>
                    <a:pt x="455046" y="1088954"/>
                  </a:lnTo>
                  <a:lnTo>
                    <a:pt x="501196" y="1094894"/>
                  </a:lnTo>
                  <a:lnTo>
                    <a:pt x="548449" y="1096911"/>
                  </a:lnTo>
                  <a:close/>
                </a:path>
              </a:pathLst>
            </a:custGeom>
            <a:noFill/>
            <a:ln w="18516">
              <a:solidFill>
                <a:srgbClr val="A335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E30D251-A06D-D244-BBEC-37D20CD22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900268" y="3412895"/>
            <a:ext cx="2536003" cy="37525"/>
          </a:xfrm>
          <a:prstGeom prst="line">
            <a:avLst/>
          </a:prstGeom>
          <a:ln w="19050">
            <a:solidFill>
              <a:srgbClr val="A334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31">
            <a:extLst>
              <a:ext uri="{FF2B5EF4-FFF2-40B4-BE49-F238E27FC236}">
                <a16:creationId xmlns:a16="http://schemas.microsoft.com/office/drawing/2014/main" id="{83FDA6E8-18A6-434A-9A18-C7D2AF050E53}"/>
              </a:ext>
            </a:extLst>
          </p:cNvPr>
          <p:cNvSpPr txBox="1"/>
          <p:nvPr/>
        </p:nvSpPr>
        <p:spPr>
          <a:xfrm>
            <a:off x="10013776" y="3933824"/>
            <a:ext cx="1949623" cy="810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Van Cartridge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Tri-temperature chill chain control to the home (no insulated containers or dry ice)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grpSp>
        <p:nvGrpSpPr>
          <p:cNvPr id="29" name="Group 28" descr="CGI of the picking stations">
            <a:extLst>
              <a:ext uri="{FF2B5EF4-FFF2-40B4-BE49-F238E27FC236}">
                <a16:creationId xmlns:a16="http://schemas.microsoft.com/office/drawing/2014/main" id="{6BEBF137-7B7D-AA42-A3B3-78BDF69F274B}"/>
              </a:ext>
            </a:extLst>
          </p:cNvPr>
          <p:cNvGrpSpPr/>
          <p:nvPr/>
        </p:nvGrpSpPr>
        <p:grpSpPr>
          <a:xfrm>
            <a:off x="10332958" y="495820"/>
            <a:ext cx="1097280" cy="1097280"/>
            <a:chOff x="10332958" y="495821"/>
            <a:chExt cx="987552" cy="987221"/>
          </a:xfrm>
        </p:grpSpPr>
        <p:sp>
          <p:nvSpPr>
            <p:cNvPr id="30" name="object 6">
              <a:extLst>
                <a:ext uri="{FF2B5EF4-FFF2-40B4-BE49-F238E27FC236}">
                  <a16:creationId xmlns:a16="http://schemas.microsoft.com/office/drawing/2014/main" id="{AD2ED7DB-9A0E-F344-B155-DBA96543AEBB}"/>
                </a:ext>
              </a:extLst>
            </p:cNvPr>
            <p:cNvSpPr/>
            <p:nvPr/>
          </p:nvSpPr>
          <p:spPr>
            <a:xfrm>
              <a:off x="10332958" y="495821"/>
              <a:ext cx="987552" cy="98722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31" name="object 10">
              <a:extLst>
                <a:ext uri="{FF2B5EF4-FFF2-40B4-BE49-F238E27FC236}">
                  <a16:creationId xmlns:a16="http://schemas.microsoft.com/office/drawing/2014/main" id="{71FF0843-AB85-5648-869D-C8E9F262852F}"/>
                </a:ext>
              </a:extLst>
            </p:cNvPr>
            <p:cNvSpPr/>
            <p:nvPr/>
          </p:nvSpPr>
          <p:spPr>
            <a:xfrm>
              <a:off x="10340360" y="503222"/>
              <a:ext cx="972418" cy="972418"/>
            </a:xfrm>
            <a:custGeom>
              <a:avLst/>
              <a:gdLst/>
              <a:ahLst/>
              <a:cxnLst/>
              <a:rect l="l" t="t" r="r" b="b"/>
              <a:pathLst>
                <a:path w="1097279" h="1097280">
                  <a:moveTo>
                    <a:pt x="548449" y="1096911"/>
                  </a:moveTo>
                  <a:lnTo>
                    <a:pt x="595702" y="1094894"/>
                  </a:lnTo>
                  <a:lnTo>
                    <a:pt x="641852" y="1088954"/>
                  </a:lnTo>
                  <a:lnTo>
                    <a:pt x="686734" y="1079256"/>
                  </a:lnTo>
                  <a:lnTo>
                    <a:pt x="730181" y="1065967"/>
                  </a:lnTo>
                  <a:lnTo>
                    <a:pt x="772027" y="1049252"/>
                  </a:lnTo>
                  <a:lnTo>
                    <a:pt x="812106" y="1029277"/>
                  </a:lnTo>
                  <a:lnTo>
                    <a:pt x="850254" y="1006208"/>
                  </a:lnTo>
                  <a:lnTo>
                    <a:pt x="886302" y="980212"/>
                  </a:lnTo>
                  <a:lnTo>
                    <a:pt x="920087" y="951453"/>
                  </a:lnTo>
                  <a:lnTo>
                    <a:pt x="951441" y="920098"/>
                  </a:lnTo>
                  <a:lnTo>
                    <a:pt x="980200" y="886313"/>
                  </a:lnTo>
                  <a:lnTo>
                    <a:pt x="1006196" y="850263"/>
                  </a:lnTo>
                  <a:lnTo>
                    <a:pt x="1029265" y="812115"/>
                  </a:lnTo>
                  <a:lnTo>
                    <a:pt x="1049239" y="772034"/>
                  </a:lnTo>
                  <a:lnTo>
                    <a:pt x="1065954" y="730187"/>
                  </a:lnTo>
                  <a:lnTo>
                    <a:pt x="1079243" y="686739"/>
                  </a:lnTo>
                  <a:lnTo>
                    <a:pt x="1088941" y="641856"/>
                  </a:lnTo>
                  <a:lnTo>
                    <a:pt x="1094882" y="595704"/>
                  </a:lnTo>
                  <a:lnTo>
                    <a:pt x="1096899" y="548449"/>
                  </a:lnTo>
                  <a:lnTo>
                    <a:pt x="1094882" y="501196"/>
                  </a:lnTo>
                  <a:lnTo>
                    <a:pt x="1088941" y="455046"/>
                  </a:lnTo>
                  <a:lnTo>
                    <a:pt x="1079243" y="410164"/>
                  </a:lnTo>
                  <a:lnTo>
                    <a:pt x="1065954" y="366717"/>
                  </a:lnTo>
                  <a:lnTo>
                    <a:pt x="1049239" y="324871"/>
                  </a:lnTo>
                  <a:lnTo>
                    <a:pt x="1029265" y="284792"/>
                  </a:lnTo>
                  <a:lnTo>
                    <a:pt x="1006196" y="246644"/>
                  </a:lnTo>
                  <a:lnTo>
                    <a:pt x="980200" y="210596"/>
                  </a:lnTo>
                  <a:lnTo>
                    <a:pt x="951441" y="176811"/>
                  </a:lnTo>
                  <a:lnTo>
                    <a:pt x="920087" y="145457"/>
                  </a:lnTo>
                  <a:lnTo>
                    <a:pt x="886302" y="116698"/>
                  </a:lnTo>
                  <a:lnTo>
                    <a:pt x="850254" y="90702"/>
                  </a:lnTo>
                  <a:lnTo>
                    <a:pt x="812106" y="67633"/>
                  </a:lnTo>
                  <a:lnTo>
                    <a:pt x="772027" y="47659"/>
                  </a:lnTo>
                  <a:lnTo>
                    <a:pt x="730181" y="30944"/>
                  </a:lnTo>
                  <a:lnTo>
                    <a:pt x="686734" y="17655"/>
                  </a:lnTo>
                  <a:lnTo>
                    <a:pt x="641852" y="7957"/>
                  </a:lnTo>
                  <a:lnTo>
                    <a:pt x="595702" y="2016"/>
                  </a:lnTo>
                  <a:lnTo>
                    <a:pt x="548449" y="0"/>
                  </a:lnTo>
                  <a:lnTo>
                    <a:pt x="501196" y="2016"/>
                  </a:lnTo>
                  <a:lnTo>
                    <a:pt x="455046" y="7957"/>
                  </a:lnTo>
                  <a:lnTo>
                    <a:pt x="410164" y="17655"/>
                  </a:lnTo>
                  <a:lnTo>
                    <a:pt x="366717" y="30944"/>
                  </a:lnTo>
                  <a:lnTo>
                    <a:pt x="324871" y="47659"/>
                  </a:lnTo>
                  <a:lnTo>
                    <a:pt x="284792" y="67633"/>
                  </a:lnTo>
                  <a:lnTo>
                    <a:pt x="246644" y="90702"/>
                  </a:lnTo>
                  <a:lnTo>
                    <a:pt x="210596" y="116698"/>
                  </a:lnTo>
                  <a:lnTo>
                    <a:pt x="176811" y="145457"/>
                  </a:lnTo>
                  <a:lnTo>
                    <a:pt x="145457" y="176811"/>
                  </a:lnTo>
                  <a:lnTo>
                    <a:pt x="116698" y="210596"/>
                  </a:lnTo>
                  <a:lnTo>
                    <a:pt x="90702" y="246644"/>
                  </a:lnTo>
                  <a:lnTo>
                    <a:pt x="67633" y="284792"/>
                  </a:lnTo>
                  <a:lnTo>
                    <a:pt x="47659" y="324871"/>
                  </a:lnTo>
                  <a:lnTo>
                    <a:pt x="30944" y="366717"/>
                  </a:lnTo>
                  <a:lnTo>
                    <a:pt x="17655" y="410164"/>
                  </a:lnTo>
                  <a:lnTo>
                    <a:pt x="7957" y="455046"/>
                  </a:lnTo>
                  <a:lnTo>
                    <a:pt x="2016" y="501196"/>
                  </a:lnTo>
                  <a:lnTo>
                    <a:pt x="0" y="548449"/>
                  </a:lnTo>
                  <a:lnTo>
                    <a:pt x="2016" y="595704"/>
                  </a:lnTo>
                  <a:lnTo>
                    <a:pt x="7957" y="641856"/>
                  </a:lnTo>
                  <a:lnTo>
                    <a:pt x="17655" y="686739"/>
                  </a:lnTo>
                  <a:lnTo>
                    <a:pt x="30944" y="730187"/>
                  </a:lnTo>
                  <a:lnTo>
                    <a:pt x="47659" y="772034"/>
                  </a:lnTo>
                  <a:lnTo>
                    <a:pt x="67633" y="812115"/>
                  </a:lnTo>
                  <a:lnTo>
                    <a:pt x="90702" y="850263"/>
                  </a:lnTo>
                  <a:lnTo>
                    <a:pt x="116698" y="886313"/>
                  </a:lnTo>
                  <a:lnTo>
                    <a:pt x="145457" y="920098"/>
                  </a:lnTo>
                  <a:lnTo>
                    <a:pt x="176811" y="951453"/>
                  </a:lnTo>
                  <a:lnTo>
                    <a:pt x="210596" y="980212"/>
                  </a:lnTo>
                  <a:lnTo>
                    <a:pt x="246644" y="1006208"/>
                  </a:lnTo>
                  <a:lnTo>
                    <a:pt x="284792" y="1029277"/>
                  </a:lnTo>
                  <a:lnTo>
                    <a:pt x="324871" y="1049252"/>
                  </a:lnTo>
                  <a:lnTo>
                    <a:pt x="366717" y="1065967"/>
                  </a:lnTo>
                  <a:lnTo>
                    <a:pt x="410164" y="1079256"/>
                  </a:lnTo>
                  <a:lnTo>
                    <a:pt x="455046" y="1088954"/>
                  </a:lnTo>
                  <a:lnTo>
                    <a:pt x="501196" y="1094894"/>
                  </a:lnTo>
                  <a:lnTo>
                    <a:pt x="548449" y="1096911"/>
                  </a:lnTo>
                  <a:close/>
                </a:path>
              </a:pathLst>
            </a:custGeom>
            <a:ln w="18516">
              <a:solidFill>
                <a:srgbClr val="A335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29C40BE-1651-D04C-BFB5-F8579D83D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369072" y="1251209"/>
            <a:ext cx="3054154" cy="2177791"/>
          </a:xfrm>
          <a:prstGeom prst="line">
            <a:avLst/>
          </a:prstGeom>
          <a:ln w="19050">
            <a:solidFill>
              <a:srgbClr val="A334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bject 31">
            <a:extLst>
              <a:ext uri="{FF2B5EF4-FFF2-40B4-BE49-F238E27FC236}">
                <a16:creationId xmlns:a16="http://schemas.microsoft.com/office/drawing/2014/main" id="{0E14D6CF-CF1D-8146-B4B0-21416080646D}"/>
              </a:ext>
            </a:extLst>
          </p:cNvPr>
          <p:cNvSpPr txBox="1"/>
          <p:nvPr/>
        </p:nvSpPr>
        <p:spPr>
          <a:xfrm>
            <a:off x="9829800" y="1686912"/>
            <a:ext cx="1935691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Pick Stations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Multiple pick stations/multiple grippers greatly simplify automated picking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7" name="object 10" descr="CGI of the automated picking station that contains a robot arm ">
            <a:extLst>
              <a:ext uri="{FF2B5EF4-FFF2-40B4-BE49-F238E27FC236}">
                <a16:creationId xmlns:a16="http://schemas.microsoft.com/office/drawing/2014/main" id="{E8411280-4FA5-4843-8FD2-03568B17CB04}"/>
              </a:ext>
            </a:extLst>
          </p:cNvPr>
          <p:cNvSpPr/>
          <p:nvPr/>
        </p:nvSpPr>
        <p:spPr>
          <a:xfrm>
            <a:off x="8403918" y="490970"/>
            <a:ext cx="1097280" cy="1097280"/>
          </a:xfrm>
          <a:custGeom>
            <a:avLst/>
            <a:gdLst/>
            <a:ahLst/>
            <a:cxnLst/>
            <a:rect l="l" t="t" r="r" b="b"/>
            <a:pathLst>
              <a:path w="1097279" h="1097280">
                <a:moveTo>
                  <a:pt x="548449" y="1096911"/>
                </a:moveTo>
                <a:lnTo>
                  <a:pt x="595702" y="1094894"/>
                </a:lnTo>
                <a:lnTo>
                  <a:pt x="641852" y="1088954"/>
                </a:lnTo>
                <a:lnTo>
                  <a:pt x="686734" y="1079256"/>
                </a:lnTo>
                <a:lnTo>
                  <a:pt x="730181" y="1065967"/>
                </a:lnTo>
                <a:lnTo>
                  <a:pt x="772027" y="1049252"/>
                </a:lnTo>
                <a:lnTo>
                  <a:pt x="812106" y="1029277"/>
                </a:lnTo>
                <a:lnTo>
                  <a:pt x="850254" y="1006208"/>
                </a:lnTo>
                <a:lnTo>
                  <a:pt x="886302" y="980212"/>
                </a:lnTo>
                <a:lnTo>
                  <a:pt x="920087" y="951453"/>
                </a:lnTo>
                <a:lnTo>
                  <a:pt x="951441" y="920098"/>
                </a:lnTo>
                <a:lnTo>
                  <a:pt x="980200" y="886313"/>
                </a:lnTo>
                <a:lnTo>
                  <a:pt x="1006196" y="850263"/>
                </a:lnTo>
                <a:lnTo>
                  <a:pt x="1029265" y="812115"/>
                </a:lnTo>
                <a:lnTo>
                  <a:pt x="1049239" y="772034"/>
                </a:lnTo>
                <a:lnTo>
                  <a:pt x="1065954" y="730187"/>
                </a:lnTo>
                <a:lnTo>
                  <a:pt x="1079243" y="686739"/>
                </a:lnTo>
                <a:lnTo>
                  <a:pt x="1088941" y="641856"/>
                </a:lnTo>
                <a:lnTo>
                  <a:pt x="1094882" y="595704"/>
                </a:lnTo>
                <a:lnTo>
                  <a:pt x="1096899" y="548449"/>
                </a:lnTo>
                <a:lnTo>
                  <a:pt x="1094882" y="501196"/>
                </a:lnTo>
                <a:lnTo>
                  <a:pt x="1088941" y="455046"/>
                </a:lnTo>
                <a:lnTo>
                  <a:pt x="1079243" y="410164"/>
                </a:lnTo>
                <a:lnTo>
                  <a:pt x="1065954" y="366717"/>
                </a:lnTo>
                <a:lnTo>
                  <a:pt x="1049239" y="324871"/>
                </a:lnTo>
                <a:lnTo>
                  <a:pt x="1029265" y="284792"/>
                </a:lnTo>
                <a:lnTo>
                  <a:pt x="1006196" y="246644"/>
                </a:lnTo>
                <a:lnTo>
                  <a:pt x="980200" y="210596"/>
                </a:lnTo>
                <a:lnTo>
                  <a:pt x="951441" y="176811"/>
                </a:lnTo>
                <a:lnTo>
                  <a:pt x="920087" y="145457"/>
                </a:lnTo>
                <a:lnTo>
                  <a:pt x="886302" y="116698"/>
                </a:lnTo>
                <a:lnTo>
                  <a:pt x="850254" y="90702"/>
                </a:lnTo>
                <a:lnTo>
                  <a:pt x="812106" y="67633"/>
                </a:lnTo>
                <a:lnTo>
                  <a:pt x="772027" y="47659"/>
                </a:lnTo>
                <a:lnTo>
                  <a:pt x="730181" y="30944"/>
                </a:lnTo>
                <a:lnTo>
                  <a:pt x="686734" y="17655"/>
                </a:lnTo>
                <a:lnTo>
                  <a:pt x="641852" y="7957"/>
                </a:lnTo>
                <a:lnTo>
                  <a:pt x="595702" y="2016"/>
                </a:lnTo>
                <a:lnTo>
                  <a:pt x="548449" y="0"/>
                </a:lnTo>
                <a:lnTo>
                  <a:pt x="501196" y="2016"/>
                </a:lnTo>
                <a:lnTo>
                  <a:pt x="455046" y="7957"/>
                </a:lnTo>
                <a:lnTo>
                  <a:pt x="410164" y="17655"/>
                </a:lnTo>
                <a:lnTo>
                  <a:pt x="366717" y="30944"/>
                </a:lnTo>
                <a:lnTo>
                  <a:pt x="324871" y="47659"/>
                </a:lnTo>
                <a:lnTo>
                  <a:pt x="284792" y="67633"/>
                </a:lnTo>
                <a:lnTo>
                  <a:pt x="246644" y="90702"/>
                </a:lnTo>
                <a:lnTo>
                  <a:pt x="210596" y="116698"/>
                </a:lnTo>
                <a:lnTo>
                  <a:pt x="176811" y="145457"/>
                </a:lnTo>
                <a:lnTo>
                  <a:pt x="145457" y="176811"/>
                </a:lnTo>
                <a:lnTo>
                  <a:pt x="116698" y="210596"/>
                </a:lnTo>
                <a:lnTo>
                  <a:pt x="90702" y="246644"/>
                </a:lnTo>
                <a:lnTo>
                  <a:pt x="67633" y="284792"/>
                </a:lnTo>
                <a:lnTo>
                  <a:pt x="47659" y="324871"/>
                </a:lnTo>
                <a:lnTo>
                  <a:pt x="30944" y="366717"/>
                </a:lnTo>
                <a:lnTo>
                  <a:pt x="17655" y="410164"/>
                </a:lnTo>
                <a:lnTo>
                  <a:pt x="7957" y="455046"/>
                </a:lnTo>
                <a:lnTo>
                  <a:pt x="2016" y="501196"/>
                </a:lnTo>
                <a:lnTo>
                  <a:pt x="0" y="548449"/>
                </a:lnTo>
                <a:lnTo>
                  <a:pt x="2016" y="595704"/>
                </a:lnTo>
                <a:lnTo>
                  <a:pt x="7957" y="641856"/>
                </a:lnTo>
                <a:lnTo>
                  <a:pt x="17655" y="686739"/>
                </a:lnTo>
                <a:lnTo>
                  <a:pt x="30944" y="730187"/>
                </a:lnTo>
                <a:lnTo>
                  <a:pt x="47659" y="772034"/>
                </a:lnTo>
                <a:lnTo>
                  <a:pt x="67633" y="812115"/>
                </a:lnTo>
                <a:lnTo>
                  <a:pt x="90702" y="850263"/>
                </a:lnTo>
                <a:lnTo>
                  <a:pt x="116698" y="886313"/>
                </a:lnTo>
                <a:lnTo>
                  <a:pt x="145457" y="920098"/>
                </a:lnTo>
                <a:lnTo>
                  <a:pt x="176811" y="951453"/>
                </a:lnTo>
                <a:lnTo>
                  <a:pt x="210596" y="980212"/>
                </a:lnTo>
                <a:lnTo>
                  <a:pt x="246644" y="1006208"/>
                </a:lnTo>
                <a:lnTo>
                  <a:pt x="284792" y="1029277"/>
                </a:lnTo>
                <a:lnTo>
                  <a:pt x="324871" y="1049252"/>
                </a:lnTo>
                <a:lnTo>
                  <a:pt x="366717" y="1065967"/>
                </a:lnTo>
                <a:lnTo>
                  <a:pt x="410164" y="1079256"/>
                </a:lnTo>
                <a:lnTo>
                  <a:pt x="455046" y="1088954"/>
                </a:lnTo>
                <a:lnTo>
                  <a:pt x="501196" y="1094894"/>
                </a:lnTo>
                <a:lnTo>
                  <a:pt x="548449" y="1096911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w="18516">
            <a:solidFill>
              <a:srgbClr val="A3358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CF6EC7C-1837-1847-9DDF-F1FC816B3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262868" y="1454225"/>
            <a:ext cx="1332430" cy="1659392"/>
          </a:xfrm>
          <a:prstGeom prst="line">
            <a:avLst/>
          </a:prstGeom>
          <a:ln w="19050">
            <a:solidFill>
              <a:srgbClr val="A334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15">
            <a:extLst>
              <a:ext uri="{FF2B5EF4-FFF2-40B4-BE49-F238E27FC236}">
                <a16:creationId xmlns:a16="http://schemas.microsoft.com/office/drawing/2014/main" id="{A704F442-E5C1-9D47-B138-D11B4B2A06D2}"/>
              </a:ext>
            </a:extLst>
          </p:cNvPr>
          <p:cNvSpPr txBox="1"/>
          <p:nvPr/>
        </p:nvSpPr>
        <p:spPr>
          <a:xfrm>
            <a:off x="6969536" y="675005"/>
            <a:ext cx="1381280" cy="625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Automated Pick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Fully functional software using AI/ML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1657B-C53D-0649-BCC3-6EFC614F7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847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BF742-E2A1-BA4F-B108-6C6513A4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5" dirty="0">
                <a:solidFill>
                  <a:srgbClr val="231F20"/>
                </a:solidFill>
              </a:rPr>
              <a:t>Nothing comparable on the market</a:t>
            </a:r>
            <a:endParaRPr lang="en-US" dirty="0"/>
          </a:p>
        </p:txBody>
      </p:sp>
      <p:pic>
        <p:nvPicPr>
          <p:cNvPr id="31" name="Picture 30" descr="Diagram showing the differences between traditional racks, Rack mobile robot, shuttle storage, and RoboFS.">
            <a:extLst>
              <a:ext uri="{FF2B5EF4-FFF2-40B4-BE49-F238E27FC236}">
                <a16:creationId xmlns:a16="http://schemas.microsoft.com/office/drawing/2014/main" id="{02A86681-0E12-E245-B2A8-25E6036E3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38" y="1183142"/>
            <a:ext cx="9888219" cy="3500481"/>
          </a:xfrm>
          <a:prstGeom prst="rect">
            <a:avLst/>
          </a:prstGeom>
          <a:ln>
            <a:noFill/>
          </a:ln>
        </p:spPr>
      </p:pic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DF5B9F55-258D-E844-8426-1368027C981E}"/>
              </a:ext>
            </a:extLst>
          </p:cNvPr>
          <p:cNvGraphicFramePr>
            <a:graphicFrameLocks noGrp="1"/>
          </p:cNvGraphicFramePr>
          <p:nvPr/>
        </p:nvGraphicFramePr>
        <p:xfrm>
          <a:off x="1043839" y="4893777"/>
          <a:ext cx="9888218" cy="973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322">
                  <a:extLst>
                    <a:ext uri="{9D8B030D-6E8A-4147-A177-3AD203B41FA5}">
                      <a16:colId xmlns:a16="http://schemas.microsoft.com/office/drawing/2014/main" val="3983063111"/>
                    </a:ext>
                  </a:extLst>
                </a:gridCol>
                <a:gridCol w="1851225">
                  <a:extLst>
                    <a:ext uri="{9D8B030D-6E8A-4147-A177-3AD203B41FA5}">
                      <a16:colId xmlns:a16="http://schemas.microsoft.com/office/drawing/2014/main" val="2714187911"/>
                    </a:ext>
                  </a:extLst>
                </a:gridCol>
                <a:gridCol w="2100286">
                  <a:extLst>
                    <a:ext uri="{9D8B030D-6E8A-4147-A177-3AD203B41FA5}">
                      <a16:colId xmlns:a16="http://schemas.microsoft.com/office/drawing/2014/main" val="2336996575"/>
                    </a:ext>
                  </a:extLst>
                </a:gridCol>
                <a:gridCol w="2100286">
                  <a:extLst>
                    <a:ext uri="{9D8B030D-6E8A-4147-A177-3AD203B41FA5}">
                      <a16:colId xmlns:a16="http://schemas.microsoft.com/office/drawing/2014/main" val="1669195293"/>
                    </a:ext>
                  </a:extLst>
                </a:gridCol>
                <a:gridCol w="2393099">
                  <a:extLst>
                    <a:ext uri="{9D8B030D-6E8A-4147-A177-3AD203B41FA5}">
                      <a16:colId xmlns:a16="http://schemas.microsoft.com/office/drawing/2014/main" val="3052635775"/>
                    </a:ext>
                  </a:extLst>
                </a:gridCol>
              </a:tblGrid>
              <a:tr h="324541">
                <a:tc>
                  <a:txBody>
                    <a:bodyPr/>
                    <a:lstStyle/>
                    <a:p>
                      <a:r>
                        <a:rPr lang="en-US" sz="1400" b="1" baseline="0" dirty="0">
                          <a:solidFill>
                            <a:schemeClr val="bg1"/>
                          </a:solidFill>
                        </a:rPr>
                        <a:t>Key elements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Miles of walking 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Density challenges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Monolithic storage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Robotic storage &amp; transport 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955401"/>
                  </a:ext>
                </a:extLst>
              </a:tr>
              <a:tr h="324541">
                <a:tc>
                  <a:txBody>
                    <a:bodyPr/>
                    <a:lstStyle/>
                    <a:p>
                      <a:r>
                        <a:rPr lang="en-US" sz="1400" b="1" baseline="0" dirty="0">
                          <a:solidFill>
                            <a:schemeClr val="bg1"/>
                          </a:solidFill>
                        </a:rPr>
                        <a:t>Pick and pack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Manual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Manual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Manual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95% Automated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471894"/>
                  </a:ext>
                </a:extLst>
              </a:tr>
              <a:tr h="324541">
                <a:tc>
                  <a:txBody>
                    <a:bodyPr/>
                    <a:lstStyle/>
                    <a:p>
                      <a:r>
                        <a:rPr lang="en-US" sz="1400" b="1" baseline="0" dirty="0">
                          <a:solidFill>
                            <a:schemeClr val="bg1"/>
                          </a:solidFill>
                        </a:rPr>
                        <a:t>Cost per item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&gt;$2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$&gt;1.50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$&gt;1.00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&lt;$.60</a:t>
                      </a:r>
                    </a:p>
                  </a:txBody>
                  <a:tcPr>
                    <a:solidFill>
                      <a:srgbClr val="00A6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526334"/>
                  </a:ext>
                </a:extLst>
              </a:tr>
            </a:tbl>
          </a:graphicData>
        </a:graphic>
      </p:graphicFrame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49F189E7-6D1D-E24A-99CB-0D10E12C0E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042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FCDF64-AC56-2647-87AD-2D1F7AC2AD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Indust</a:t>
            </a:r>
            <a:r>
              <a:rPr lang="en-US" spc="10" dirty="0">
                <a:solidFill>
                  <a:srgbClr val="FFFFFF"/>
                </a:solidFill>
              </a:rPr>
              <a:t>r</a:t>
            </a:r>
            <a:r>
              <a:rPr lang="en-US" dirty="0">
                <a:solidFill>
                  <a:srgbClr val="FFFFFF"/>
                </a:solidFill>
              </a:rPr>
              <a:t>y </a:t>
            </a:r>
            <a:r>
              <a:rPr lang="en-US" spc="-40" dirty="0">
                <a:solidFill>
                  <a:srgbClr val="FFFFFF"/>
                </a:solidFill>
              </a:rPr>
              <a:t>L</a:t>
            </a:r>
            <a:r>
              <a:rPr lang="en-US" dirty="0">
                <a:solidFill>
                  <a:srgbClr val="FFFFFF"/>
                </a:solidFill>
              </a:rPr>
              <a:t>eaders H</a:t>
            </a:r>
            <a:r>
              <a:rPr lang="en-US" spc="-55" dirty="0">
                <a:solidFill>
                  <a:srgbClr val="FFFFFF"/>
                </a:solidFill>
              </a:rPr>
              <a:t>a</a:t>
            </a:r>
            <a:r>
              <a:rPr lang="en-US" spc="-70" dirty="0">
                <a:solidFill>
                  <a:srgbClr val="FFFFFF"/>
                </a:solidFill>
              </a:rPr>
              <a:t>v</a:t>
            </a:r>
            <a:r>
              <a:rPr lang="en-US" dirty="0">
                <a:solidFill>
                  <a:srgbClr val="FFFFFF"/>
                </a:solidFill>
              </a:rPr>
              <a:t>e </a:t>
            </a:r>
            <a:r>
              <a:rPr lang="en-US" spc="-195" dirty="0">
                <a:solidFill>
                  <a:srgbClr val="FFFFFF"/>
                </a:solidFill>
              </a:rPr>
              <a:t>V</a:t>
            </a:r>
            <a:r>
              <a:rPr lang="en-US" dirty="0">
                <a:solidFill>
                  <a:srgbClr val="FFFFFF"/>
                </a:solidFill>
              </a:rPr>
              <a:t>alidated </a:t>
            </a:r>
            <a:r>
              <a:rPr lang="en-US" dirty="0" err="1">
                <a:solidFill>
                  <a:srgbClr val="FFFFFF"/>
                </a:solidFill>
              </a:rPr>
              <a:t>RoboF</a:t>
            </a:r>
            <a:r>
              <a:rPr lang="en-US" spc="-5" dirty="0" err="1">
                <a:solidFill>
                  <a:srgbClr val="FFFFFF"/>
                </a:solidFill>
              </a:rPr>
              <a:t>S</a:t>
            </a:r>
            <a:r>
              <a:rPr lang="en-US" spc="-7" baseline="31746" dirty="0" err="1">
                <a:solidFill>
                  <a:srgbClr val="FFFFFF"/>
                </a:solidFill>
              </a:rPr>
              <a:t>TM</a:t>
            </a:r>
            <a:r>
              <a:rPr lang="en-US" spc="-7" baseline="31746" dirty="0">
                <a:solidFill>
                  <a:srgbClr val="FFFFFF"/>
                </a:solidFill>
              </a:rPr>
              <a:t>  </a:t>
            </a:r>
            <a:r>
              <a:rPr lang="en-US" dirty="0">
                <a:solidFill>
                  <a:srgbClr val="FFFFFF"/>
                </a:solidFill>
              </a:rPr>
              <a:t>via Successful Case Studies</a:t>
            </a:r>
            <a:endParaRPr lang="en-US" dirty="0"/>
          </a:p>
        </p:txBody>
      </p:sp>
      <p:sp>
        <p:nvSpPr>
          <p:cNvPr id="12" name="object 30" descr="Wholesaler&#10;Designed 250k sq. ft greenfield floorplan&#10;66% headcount reduction&#10;50% cost/unit reduction">
            <a:extLst>
              <a:ext uri="{FF2B5EF4-FFF2-40B4-BE49-F238E27FC236}">
                <a16:creationId xmlns:a16="http://schemas.microsoft.com/office/drawing/2014/main" id="{3FD86F2F-0B8A-974E-98A3-1DB7F3200F06}"/>
              </a:ext>
            </a:extLst>
          </p:cNvPr>
          <p:cNvSpPr/>
          <p:nvPr/>
        </p:nvSpPr>
        <p:spPr>
          <a:xfrm>
            <a:off x="1938972" y="2250427"/>
            <a:ext cx="2345690" cy="3419475"/>
          </a:xfrm>
          <a:custGeom>
            <a:avLst/>
            <a:gdLst/>
            <a:ahLst/>
            <a:cxnLst/>
            <a:rect l="l" t="t" r="r" b="b"/>
            <a:pathLst>
              <a:path w="2345690" h="3419475">
                <a:moveTo>
                  <a:pt x="0" y="3419398"/>
                </a:moveTo>
                <a:lnTo>
                  <a:pt x="2345436" y="3419398"/>
                </a:lnTo>
                <a:lnTo>
                  <a:pt x="2345436" y="0"/>
                </a:lnTo>
                <a:lnTo>
                  <a:pt x="0" y="0"/>
                </a:lnTo>
                <a:lnTo>
                  <a:pt x="0" y="3419398"/>
                </a:lnTo>
                <a:close/>
              </a:path>
            </a:pathLst>
          </a:custGeom>
          <a:solidFill>
            <a:srgbClr val="66C9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4EBFE58-B393-3C4D-ACA1-18BE92990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467" y="2650054"/>
            <a:ext cx="774700" cy="774700"/>
          </a:xfrm>
          <a:prstGeom prst="rect">
            <a:avLst/>
          </a:prstGeom>
        </p:spPr>
      </p:pic>
      <p:sp>
        <p:nvSpPr>
          <p:cNvPr id="13" name="object 31">
            <a:extLst>
              <a:ext uri="{FF2B5EF4-FFF2-40B4-BE49-F238E27FC236}">
                <a16:creationId xmlns:a16="http://schemas.microsoft.com/office/drawing/2014/main" id="{7B2DFBC9-C563-8A40-A13A-AC3A682065D9}"/>
              </a:ext>
            </a:extLst>
          </p:cNvPr>
          <p:cNvSpPr txBox="1"/>
          <p:nvPr/>
        </p:nvSpPr>
        <p:spPr>
          <a:xfrm>
            <a:off x="1938972" y="3610024"/>
            <a:ext cx="2345690" cy="81304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79425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 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WHOLESALER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378460" marR="370840" lvl="0" indent="0" algn="ctr" defTabSz="914400" rtl="0" eaLnBrk="1" fontAlgn="auto" latinLnBrk="0" hangingPunct="1">
              <a:lnSpc>
                <a:spcPts val="1460"/>
              </a:lnSpc>
              <a:spcBef>
                <a:spcPts val="12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Designed 250k sq.</a:t>
            </a:r>
            <a:r>
              <a:rPr kumimoji="0" sz="1300" b="0" i="0" u="none" strike="noStrike" kern="1200" cap="none" spc="-5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ft. 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greenfield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floorplan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5" name="object 39">
            <a:extLst>
              <a:ext uri="{FF2B5EF4-FFF2-40B4-BE49-F238E27FC236}">
                <a16:creationId xmlns:a16="http://schemas.microsoft.com/office/drawing/2014/main" id="{7B8F5A98-DB70-5D4F-A3C3-9371B3CBC10C}"/>
              </a:ext>
            </a:extLst>
          </p:cNvPr>
          <p:cNvSpPr txBox="1"/>
          <p:nvPr/>
        </p:nvSpPr>
        <p:spPr>
          <a:xfrm>
            <a:off x="2215873" y="4820804"/>
            <a:ext cx="679450" cy="6959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0955" marR="0" lvl="0" indent="0" algn="l" defTabSz="914400" rtl="0" eaLnBrk="1" fontAlgn="auto" latinLnBrk="0" hangingPunct="1">
              <a:lnSpc>
                <a:spcPts val="2865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66%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7305" marR="5080" lvl="0" indent="-27940" algn="l" defTabSz="914400" rtl="0" eaLnBrk="1" fontAlgn="auto" latinLnBrk="0" hangingPunct="1">
              <a:lnSpc>
                <a:spcPts val="113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Headcount  Reduction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7" name="object 41">
            <a:extLst>
              <a:ext uri="{FF2B5EF4-FFF2-40B4-BE49-F238E27FC236}">
                <a16:creationId xmlns:a16="http://schemas.microsoft.com/office/drawing/2014/main" id="{9BF88833-23F6-ED4B-B748-371ADC828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2386" y="4904482"/>
            <a:ext cx="0" cy="494030"/>
          </a:xfrm>
          <a:custGeom>
            <a:avLst/>
            <a:gdLst/>
            <a:ahLst/>
            <a:cxnLst/>
            <a:rect l="l" t="t" r="r" b="b"/>
            <a:pathLst>
              <a:path h="494029">
                <a:moveTo>
                  <a:pt x="0" y="0"/>
                </a:moveTo>
                <a:lnTo>
                  <a:pt x="0" y="493775"/>
                </a:lnTo>
              </a:path>
            </a:pathLst>
          </a:custGeom>
          <a:ln w="10287">
            <a:solidFill>
              <a:srgbClr val="2D2A2B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object 40">
            <a:extLst>
              <a:ext uri="{FF2B5EF4-FFF2-40B4-BE49-F238E27FC236}">
                <a16:creationId xmlns:a16="http://schemas.microsoft.com/office/drawing/2014/main" id="{AFE1DB83-578A-E147-8263-167E67D8FCDD}"/>
              </a:ext>
            </a:extLst>
          </p:cNvPr>
          <p:cNvSpPr txBox="1"/>
          <p:nvPr/>
        </p:nvSpPr>
        <p:spPr>
          <a:xfrm>
            <a:off x="3330762" y="4820804"/>
            <a:ext cx="661670" cy="683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0160" marR="0" lvl="0" indent="0" algn="l" defTabSz="914400" rtl="0" eaLnBrk="1" fontAlgn="auto" latinLnBrk="0" hangingPunct="1">
              <a:lnSpc>
                <a:spcPts val="2865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50%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41275" lvl="0" indent="13335" algn="l" defTabSz="914400" rtl="0" eaLnBrk="1" fontAlgn="auto" latinLnBrk="0" hangingPunct="1">
              <a:lnSpc>
                <a:spcPts val="113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Cost/Unit  Reduction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7" name="object 5" descr="Mass Merchant&#10;retrofitted existing L-shaped facility to free space.&#10;33% space reduction">
            <a:extLst>
              <a:ext uri="{FF2B5EF4-FFF2-40B4-BE49-F238E27FC236}">
                <a16:creationId xmlns:a16="http://schemas.microsoft.com/office/drawing/2014/main" id="{6A6E22D0-D298-884F-A818-D31EF3F49BD2}"/>
              </a:ext>
            </a:extLst>
          </p:cNvPr>
          <p:cNvSpPr/>
          <p:nvPr/>
        </p:nvSpPr>
        <p:spPr>
          <a:xfrm>
            <a:off x="4976774" y="2250427"/>
            <a:ext cx="2345690" cy="3419475"/>
          </a:xfrm>
          <a:custGeom>
            <a:avLst/>
            <a:gdLst/>
            <a:ahLst/>
            <a:cxnLst/>
            <a:rect l="l" t="t" r="r" b="b"/>
            <a:pathLst>
              <a:path w="2345690" h="3419475">
                <a:moveTo>
                  <a:pt x="0" y="3419398"/>
                </a:moveTo>
                <a:lnTo>
                  <a:pt x="2345436" y="3419398"/>
                </a:lnTo>
                <a:lnTo>
                  <a:pt x="2345436" y="0"/>
                </a:lnTo>
                <a:lnTo>
                  <a:pt x="0" y="0"/>
                </a:lnTo>
                <a:lnTo>
                  <a:pt x="0" y="3419398"/>
                </a:lnTo>
                <a:close/>
              </a:path>
            </a:pathLst>
          </a:custGeom>
          <a:solidFill>
            <a:srgbClr val="66C9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DA775AC-C021-9D47-BC1F-98921AA0A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419" y="2709967"/>
            <a:ext cx="914400" cy="622300"/>
          </a:xfrm>
          <a:prstGeom prst="rect">
            <a:avLst/>
          </a:prstGeom>
        </p:spPr>
      </p:pic>
      <p:sp>
        <p:nvSpPr>
          <p:cNvPr id="9" name="object 7">
            <a:extLst>
              <a:ext uri="{FF2B5EF4-FFF2-40B4-BE49-F238E27FC236}">
                <a16:creationId xmlns:a16="http://schemas.microsoft.com/office/drawing/2014/main" id="{FAEFCF02-BBC1-9B4D-A12D-D1D701FA795F}"/>
              </a:ext>
            </a:extLst>
          </p:cNvPr>
          <p:cNvSpPr txBox="1"/>
          <p:nvPr/>
        </p:nvSpPr>
        <p:spPr>
          <a:xfrm>
            <a:off x="4976774" y="3610024"/>
            <a:ext cx="2345690" cy="81304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71145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  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MASS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MERCHANT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88265" marR="80645" lvl="0" indent="0" algn="ctr" defTabSz="914400" rtl="0" eaLnBrk="1" fontAlgn="auto" latinLnBrk="0" hangingPunct="1">
              <a:lnSpc>
                <a:spcPts val="1460"/>
              </a:lnSpc>
              <a:spcBef>
                <a:spcPts val="12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Retrofitted 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existing L-shaped  facility to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free</a:t>
            </a:r>
            <a:r>
              <a:rPr kumimoji="0" sz="1300" b="0" i="0" u="none" strike="noStrike" kern="1200" cap="none" spc="-2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space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1" name="object 29">
            <a:extLst>
              <a:ext uri="{FF2B5EF4-FFF2-40B4-BE49-F238E27FC236}">
                <a16:creationId xmlns:a16="http://schemas.microsoft.com/office/drawing/2014/main" id="{666DB93A-B744-594D-B6D6-FAB42790238D}"/>
              </a:ext>
            </a:extLst>
          </p:cNvPr>
          <p:cNvSpPr txBox="1"/>
          <p:nvPr/>
        </p:nvSpPr>
        <p:spPr>
          <a:xfrm>
            <a:off x="4976774" y="4687437"/>
            <a:ext cx="2345690" cy="707886"/>
          </a:xfrm>
          <a:prstGeom prst="rect">
            <a:avLst/>
          </a:prstGeom>
          <a:solidFill>
            <a:srgbClr val="66C9CC"/>
          </a:solidFill>
        </p:spPr>
        <p:txBody>
          <a:bodyPr vert="horz" wrap="square" lIns="0" tIns="149860" rIns="0" bIns="0" rtlCol="0">
            <a:spAutoFit/>
          </a:bodyPr>
          <a:lstStyle/>
          <a:p>
            <a:pPr marL="8255" marR="0" lvl="0" indent="0" algn="ctr" defTabSz="914400" rtl="0" eaLnBrk="1" fontAlgn="auto" latinLnBrk="0" hangingPunct="1">
              <a:lnSpc>
                <a:spcPct val="100000"/>
              </a:lnSpc>
              <a:spcBef>
                <a:spcPts val="1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33%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Space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Reduction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8" name="object 6" descr="Club Store&#10;Impoved dark store capacity over current system.&#10;1.9X throughput increase, 1.5x SKU expansion">
            <a:extLst>
              <a:ext uri="{FF2B5EF4-FFF2-40B4-BE49-F238E27FC236}">
                <a16:creationId xmlns:a16="http://schemas.microsoft.com/office/drawing/2014/main" id="{0DD9693A-C104-FF4F-A792-C455ED843345}"/>
              </a:ext>
            </a:extLst>
          </p:cNvPr>
          <p:cNvSpPr/>
          <p:nvPr/>
        </p:nvSpPr>
        <p:spPr>
          <a:xfrm>
            <a:off x="7966265" y="2250427"/>
            <a:ext cx="2345690" cy="3419475"/>
          </a:xfrm>
          <a:custGeom>
            <a:avLst/>
            <a:gdLst/>
            <a:ahLst/>
            <a:cxnLst/>
            <a:rect l="l" t="t" r="r" b="b"/>
            <a:pathLst>
              <a:path w="2345690" h="3419475">
                <a:moveTo>
                  <a:pt x="0" y="3419398"/>
                </a:moveTo>
                <a:lnTo>
                  <a:pt x="2345435" y="3419398"/>
                </a:lnTo>
                <a:lnTo>
                  <a:pt x="2345435" y="0"/>
                </a:lnTo>
                <a:lnTo>
                  <a:pt x="0" y="0"/>
                </a:lnTo>
                <a:lnTo>
                  <a:pt x="0" y="3419398"/>
                </a:lnTo>
                <a:close/>
              </a:path>
            </a:pathLst>
          </a:custGeom>
          <a:solidFill>
            <a:srgbClr val="66C9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09F5C73-12A6-994C-9086-E3DD1631B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0810" y="2684041"/>
            <a:ext cx="736600" cy="660400"/>
          </a:xfrm>
          <a:prstGeom prst="rect">
            <a:avLst/>
          </a:prstGeom>
        </p:spPr>
      </p:pic>
      <p:sp>
        <p:nvSpPr>
          <p:cNvPr id="10" name="object 8">
            <a:extLst>
              <a:ext uri="{FF2B5EF4-FFF2-40B4-BE49-F238E27FC236}">
                <a16:creationId xmlns:a16="http://schemas.microsoft.com/office/drawing/2014/main" id="{FAE74677-F35D-EA44-B9C3-35FDDF0512B1}"/>
              </a:ext>
            </a:extLst>
          </p:cNvPr>
          <p:cNvSpPr txBox="1"/>
          <p:nvPr/>
        </p:nvSpPr>
        <p:spPr>
          <a:xfrm>
            <a:off x="7966265" y="3610024"/>
            <a:ext cx="2345690" cy="81304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37845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  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CLUB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STORE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82550" marR="74930" lvl="0" indent="0" algn="ctr" defTabSz="914400" rtl="0" eaLnBrk="1" fontAlgn="auto" latinLnBrk="0" hangingPunct="1">
              <a:lnSpc>
                <a:spcPts val="1460"/>
              </a:lnSpc>
              <a:spcBef>
                <a:spcPts val="12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Improved 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dark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store 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capacity  over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current</a:t>
            </a:r>
            <a:r>
              <a:rPr kumimoji="0" sz="1300" b="0" i="0" u="none" strike="noStrike" kern="1200" cap="none" spc="-1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system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8" name="object 42">
            <a:extLst>
              <a:ext uri="{FF2B5EF4-FFF2-40B4-BE49-F238E27FC236}">
                <a16:creationId xmlns:a16="http://schemas.microsoft.com/office/drawing/2014/main" id="{4B502389-2AA5-E045-BA9D-6DE12A92E017}"/>
              </a:ext>
            </a:extLst>
          </p:cNvPr>
          <p:cNvSpPr txBox="1"/>
          <p:nvPr/>
        </p:nvSpPr>
        <p:spPr>
          <a:xfrm>
            <a:off x="8299529" y="4820804"/>
            <a:ext cx="726440" cy="6959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3660" marR="0" lvl="0" indent="0" algn="l" defTabSz="914400" rtl="0" eaLnBrk="1" fontAlgn="auto" latinLnBrk="0" hangingPunct="1">
              <a:lnSpc>
                <a:spcPts val="2865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1.9x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5080" lvl="0" indent="0" algn="ctr" defTabSz="914400" rtl="0" eaLnBrk="1" fontAlgn="auto" latinLnBrk="0" hangingPunct="1">
              <a:lnSpc>
                <a:spcPts val="113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Th</a:t>
            </a:r>
            <a:r>
              <a:rPr kumimoji="0" sz="1050" b="0" i="0" u="none" strike="noStrike" kern="1200" cap="none" spc="-2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oughput  </a:t>
            </a:r>
            <a:r>
              <a:rPr kumimoji="0" sz="1050" b="0" i="0" u="none" strike="noStrike" kern="1200" cap="none" spc="-5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Increase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20" name="object 44">
            <a:extLst>
              <a:ext uri="{FF2B5EF4-FFF2-40B4-BE49-F238E27FC236}">
                <a16:creationId xmlns:a16="http://schemas.microsoft.com/office/drawing/2014/main" id="{1BF8092B-C0FD-1745-9C27-3069CA3AF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8076" y="4904482"/>
            <a:ext cx="0" cy="494030"/>
          </a:xfrm>
          <a:custGeom>
            <a:avLst/>
            <a:gdLst/>
            <a:ahLst/>
            <a:cxnLst/>
            <a:rect l="l" t="t" r="r" b="b"/>
            <a:pathLst>
              <a:path h="494029">
                <a:moveTo>
                  <a:pt x="0" y="0"/>
                </a:moveTo>
                <a:lnTo>
                  <a:pt x="0" y="493775"/>
                </a:lnTo>
              </a:path>
            </a:pathLst>
          </a:custGeom>
          <a:ln w="10287">
            <a:solidFill>
              <a:srgbClr val="2D2A2B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" name="object 43">
            <a:extLst>
              <a:ext uri="{FF2B5EF4-FFF2-40B4-BE49-F238E27FC236}">
                <a16:creationId xmlns:a16="http://schemas.microsoft.com/office/drawing/2014/main" id="{C86DDA4C-2E8F-3440-9D5D-D7709763D68B}"/>
              </a:ext>
            </a:extLst>
          </p:cNvPr>
          <p:cNvSpPr txBox="1"/>
          <p:nvPr/>
        </p:nvSpPr>
        <p:spPr>
          <a:xfrm>
            <a:off x="9381504" y="4820804"/>
            <a:ext cx="635000" cy="6959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36195" lvl="0" indent="0" algn="ctr" defTabSz="914400" rtl="0" eaLnBrk="1" fontAlgn="auto" latinLnBrk="0" hangingPunct="1">
              <a:lnSpc>
                <a:spcPts val="2865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1.5x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5080" lvl="0" indent="0" algn="ctr" defTabSz="914400" rtl="0" eaLnBrk="1" fontAlgn="auto" latinLnBrk="0" hangingPunct="1">
              <a:lnSpc>
                <a:spcPts val="11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SKU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0" marR="5080" lvl="0" indent="0" algn="ctr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D2A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Expansion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4" name="object 32">
            <a:extLst>
              <a:ext uri="{FF2B5EF4-FFF2-40B4-BE49-F238E27FC236}">
                <a16:creationId xmlns:a16="http://schemas.microsoft.com/office/drawing/2014/main" id="{C84ACC0B-CDCA-9840-88A8-DECF18029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2955" y="4682294"/>
            <a:ext cx="9052560" cy="0"/>
          </a:xfrm>
          <a:custGeom>
            <a:avLst/>
            <a:gdLst/>
            <a:ahLst/>
            <a:cxnLst/>
            <a:rect l="l" t="t" r="r" b="b"/>
            <a:pathLst>
              <a:path w="9052560">
                <a:moveTo>
                  <a:pt x="0" y="0"/>
                </a:moveTo>
                <a:lnTo>
                  <a:pt x="9052560" y="0"/>
                </a:lnTo>
              </a:path>
            </a:pathLst>
          </a:custGeom>
          <a:ln w="10287">
            <a:solidFill>
              <a:srgbClr val="2D2A2B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409AC-0B8E-3E49-AD20-3B71AC3735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293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FCDF64-AC56-2647-87AD-2D1F7AC2AD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0689" algn="l"/>
              </a:tabLst>
            </a:pPr>
            <a:r>
              <a:rPr lang="en-US" dirty="0">
                <a:solidFill>
                  <a:srgbClr val="FFFFFF"/>
                </a:solidFill>
              </a:rPr>
              <a:t>Thank you!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409AC-0B8E-3E49-AD20-3B71AC3735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896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icture of a mom cooking with her little girl">
            <a:extLst>
              <a:ext uri="{FF2B5EF4-FFF2-40B4-BE49-F238E27FC236}">
                <a16:creationId xmlns:a16="http://schemas.microsoft.com/office/drawing/2014/main" id="{C0DDCE7F-31CF-DD49-9B42-F53357066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4997"/>
            <a:ext cx="9950378" cy="6858000"/>
          </a:xfrm>
          <a:prstGeom prst="rect">
            <a:avLst/>
          </a:prstGeom>
        </p:spPr>
      </p:pic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02020" h="6858000">
                <a:moveTo>
                  <a:pt x="0" y="6858000"/>
                </a:moveTo>
                <a:lnTo>
                  <a:pt x="6001512" y="6858000"/>
                </a:lnTo>
                <a:lnTo>
                  <a:pt x="600151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A6AB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4580" y="1200425"/>
            <a:ext cx="432562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200" dirty="0">
                <a:solidFill>
                  <a:srgbClr val="A33484"/>
                </a:solidFill>
                <a:latin typeface="+mj-lt"/>
                <a:ea typeface="Lato" panose="020F0502020204030203" pitchFamily="34" charset="0"/>
                <a:cs typeface="Calibri" panose="020F0502020204030204" pitchFamily="34" charset="0"/>
              </a:rPr>
              <a:t>HDS</a:t>
            </a:r>
          </a:p>
        </p:txBody>
      </p:sp>
      <p:pic>
        <p:nvPicPr>
          <p:cNvPr id="9" name="Picture 8" descr="CGI Manufacturing floor layout ">
            <a:extLst>
              <a:ext uri="{FF2B5EF4-FFF2-40B4-BE49-F238E27FC236}">
                <a16:creationId xmlns:a16="http://schemas.microsoft.com/office/drawing/2014/main" id="{C8147978-3533-F744-9AEA-2588D0553E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3" t="7568" r="2831" b="4174"/>
          <a:stretch/>
        </p:blipFill>
        <p:spPr>
          <a:xfrm>
            <a:off x="0" y="4191017"/>
            <a:ext cx="6096000" cy="267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36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FA354D-EA3C-5D4A-9B97-B3E2C589C4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Home Deli</a:t>
            </a:r>
            <a:r>
              <a:rPr lang="en-US" spc="-70" dirty="0">
                <a:solidFill>
                  <a:srgbClr val="FFFFFF"/>
                </a:solidFill>
              </a:rPr>
              <a:t>v</a:t>
            </a:r>
            <a:r>
              <a:rPr lang="en-US" dirty="0">
                <a:solidFill>
                  <a:srgbClr val="FFFFFF"/>
                </a:solidFill>
              </a:rPr>
              <a:t>e</a:t>
            </a:r>
            <a:r>
              <a:rPr lang="en-US" spc="10" dirty="0">
                <a:solidFill>
                  <a:srgbClr val="FFFFFF"/>
                </a:solidFill>
              </a:rPr>
              <a:t>r</a:t>
            </a:r>
            <a:r>
              <a:rPr lang="en-US" dirty="0">
                <a:solidFill>
                  <a:srgbClr val="FFFFFF"/>
                </a:solidFill>
              </a:rPr>
              <a:t>y Se</a:t>
            </a:r>
            <a:r>
              <a:rPr lang="en-US" spc="50" dirty="0">
                <a:solidFill>
                  <a:srgbClr val="FFFFFF"/>
                </a:solidFill>
              </a:rPr>
              <a:t>r</a:t>
            </a:r>
            <a:r>
              <a:rPr lang="en-US" dirty="0">
                <a:solidFill>
                  <a:srgbClr val="FFFFFF"/>
                </a:solidFill>
              </a:rPr>
              <a:t>vices (HDS)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CFE8575-9201-A64F-B6D9-7695D727A6E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066800" y="1763676"/>
            <a:ext cx="9906000" cy="3447098"/>
          </a:xfrm>
        </p:spPr>
        <p:txBody>
          <a:bodyPr/>
          <a:lstStyle/>
          <a:p>
            <a:r>
              <a:rPr lang="en-US" sz="3200" dirty="0">
                <a:ea typeface="Lato" panose="020F0502020204030203" pitchFamily="34" charset="0"/>
                <a:cs typeface="Calibri" panose="020F0502020204030204" pitchFamily="34" charset="0"/>
              </a:rPr>
              <a:t>Our company will deliver high quality groceries and general goods at a fair price.</a:t>
            </a:r>
          </a:p>
          <a:p>
            <a:endParaRPr lang="en-US" sz="3200" dirty="0">
              <a:ea typeface="Lato" panose="020F0502020204030203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ea typeface="Lato" panose="020F0502020204030203" pitchFamily="34" charset="0"/>
                <a:cs typeface="Calibri" panose="020F0502020204030204" pitchFamily="34" charset="0"/>
              </a:rPr>
              <a:t>To do that, we have developed </a:t>
            </a:r>
            <a:r>
              <a:rPr lang="en-US" sz="3200" dirty="0" err="1">
                <a:ea typeface="Lato" panose="020F0502020204030203" pitchFamily="34" charset="0"/>
                <a:cs typeface="Calibri" panose="020F0502020204030204" pitchFamily="34" charset="0"/>
              </a:rPr>
              <a:t>RoboFS</a:t>
            </a:r>
            <a:r>
              <a:rPr lang="en-US" sz="2400" baseline="30000" dirty="0" err="1">
                <a:ea typeface="Lato" panose="020F0502020204030203" pitchFamily="34" charset="0"/>
                <a:cs typeface="Calibri" panose="020F0502020204030204" pitchFamily="34" charset="0"/>
              </a:rPr>
              <a:t>TM</a:t>
            </a:r>
            <a:r>
              <a:rPr lang="en-US" sz="3200" dirty="0">
                <a:ea typeface="Lato" panose="020F0502020204030203" pitchFamily="34" charset="0"/>
                <a:cs typeface="Calibri" panose="020F0502020204030204" pitchFamily="34" charset="0"/>
              </a:rPr>
              <a:t>, our proprietary robotic fulfillment system, to completely reimagine the online shopping and delivery experience.</a:t>
            </a:r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D698E-8CA8-634C-9A11-DC9BF35DB0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267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C5AC15-10DA-3E49-ABC5-04196382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74" y="533400"/>
            <a:ext cx="10269475" cy="582112"/>
          </a:xfrm>
        </p:spPr>
        <p:txBody>
          <a:bodyPr/>
          <a:lstStyle/>
          <a:p>
            <a:r>
              <a:rPr lang="en-US" spc="-5" dirty="0" err="1">
                <a:solidFill>
                  <a:srgbClr val="FFFFFF"/>
                </a:solidFill>
              </a:rPr>
              <a:t>RoboFS</a:t>
            </a:r>
            <a:r>
              <a:rPr lang="en-US" sz="3200" spc="-7" baseline="31746" dirty="0" err="1">
                <a:solidFill>
                  <a:srgbClr val="FFFFFF"/>
                </a:solidFill>
              </a:rPr>
              <a:t>TM</a:t>
            </a:r>
            <a:r>
              <a:rPr lang="en-US" sz="3200" spc="-7" baseline="31746" dirty="0">
                <a:solidFill>
                  <a:srgbClr val="FFFFFF"/>
                </a:solidFill>
              </a:rPr>
              <a:t> </a:t>
            </a:r>
            <a:r>
              <a:rPr lang="en-US" spc="-15" dirty="0">
                <a:solidFill>
                  <a:srgbClr val="FFFFFF"/>
                </a:solidFill>
              </a:rPr>
              <a:t>Available for Others to Leverage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F870A5-0F47-194B-9861-69DA62590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5380" y="1238476"/>
            <a:ext cx="10523220" cy="430887"/>
          </a:xfrm>
        </p:spPr>
        <p:txBody>
          <a:bodyPr/>
          <a:lstStyle/>
          <a:p>
            <a:r>
              <a:rPr lang="en-US" spc="-60" dirty="0">
                <a:solidFill>
                  <a:srgbClr val="2D2A2B"/>
                </a:solidFill>
                <a:cs typeface="Helvetica Neue" panose="02000503000000020004" pitchFamily="2" charset="0"/>
              </a:rPr>
              <a:t>We </a:t>
            </a:r>
            <a:r>
              <a:rPr lang="en-US" spc="-10" dirty="0">
                <a:solidFill>
                  <a:srgbClr val="2D2A2B"/>
                </a:solidFill>
                <a:cs typeface="Helvetica Neue" panose="02000503000000020004" pitchFamily="2" charset="0"/>
              </a:rPr>
              <a:t>created </a:t>
            </a:r>
            <a:r>
              <a:rPr lang="en-US" spc="-5" dirty="0" err="1">
                <a:solidFill>
                  <a:srgbClr val="2D2A2B"/>
                </a:solidFill>
                <a:cs typeface="Helvetica Neue" panose="02000503000000020004" pitchFamily="2" charset="0"/>
              </a:rPr>
              <a:t>RoboFS</a:t>
            </a:r>
            <a:r>
              <a:rPr lang="en-US" spc="-7" baseline="31746" dirty="0" err="1">
                <a:solidFill>
                  <a:srgbClr val="2D2A2B"/>
                </a:solidFill>
                <a:cs typeface="Helvetica Neue" panose="02000503000000020004" pitchFamily="2" charset="0"/>
              </a:rPr>
              <a:t>TM</a:t>
            </a:r>
            <a:r>
              <a:rPr lang="en-US" spc="-7" baseline="31746" dirty="0">
                <a:solidFill>
                  <a:srgbClr val="2D2A2B"/>
                </a:solidFill>
                <a:cs typeface="Helvetica Neue" panose="02000503000000020004" pitchFamily="2" charset="0"/>
              </a:rPr>
              <a:t>  </a:t>
            </a:r>
            <a:r>
              <a:rPr lang="en-US" dirty="0">
                <a:solidFill>
                  <a:srgbClr val="2D2A2B"/>
                </a:solidFill>
                <a:cs typeface="Helvetica Neue" panose="02000503000000020004" pitchFamily="2" charset="0"/>
              </a:rPr>
              <a:t>for HDS, </a:t>
            </a:r>
            <a:r>
              <a:rPr lang="en-US" spc="-10" dirty="0">
                <a:solidFill>
                  <a:srgbClr val="2D2A2B"/>
                </a:solidFill>
                <a:cs typeface="Helvetica Neue" panose="02000503000000020004" pitchFamily="2" charset="0"/>
              </a:rPr>
              <a:t>but will also provide to select partners</a:t>
            </a:r>
            <a:endParaRPr lang="en-US" dirty="0">
              <a:cs typeface="Helvetica Neue" panose="02000503000000020004" pitchFamily="2" charset="0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C067FAC-33CF-1848-8C72-44CBFC99F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90741" y="2159000"/>
            <a:ext cx="1401445" cy="3609340"/>
          </a:xfrm>
          <a:custGeom>
            <a:avLst/>
            <a:gdLst/>
            <a:ahLst/>
            <a:cxnLst/>
            <a:rect l="l" t="t" r="r" b="b"/>
            <a:pathLst>
              <a:path w="1401445" h="3609340">
                <a:moveTo>
                  <a:pt x="1401064" y="0"/>
                </a:moveTo>
                <a:lnTo>
                  <a:pt x="0" y="0"/>
                </a:lnTo>
                <a:lnTo>
                  <a:pt x="0" y="3609327"/>
                </a:lnTo>
                <a:lnTo>
                  <a:pt x="1401064" y="36093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7DC0C9BF-BC05-AE49-84BF-500CC16A6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91806" y="213360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50800"/>
                </a:move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DA39BBA-7755-224A-B8BB-F3F1546A1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91806" y="57429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50799"/>
                </a:move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399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399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799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object 10" descr="picture of RoboFS">
            <a:extLst>
              <a:ext uri="{FF2B5EF4-FFF2-40B4-BE49-F238E27FC236}">
                <a16:creationId xmlns:a16="http://schemas.microsoft.com/office/drawing/2014/main" id="{6358AC70-91DB-6549-B741-4E8B5737CFE7}"/>
              </a:ext>
            </a:extLst>
          </p:cNvPr>
          <p:cNvSpPr/>
          <p:nvPr/>
        </p:nvSpPr>
        <p:spPr>
          <a:xfrm>
            <a:off x="2341169" y="2457445"/>
            <a:ext cx="3102615" cy="3102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35547E9D-9605-864A-90FD-B2E002BE1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72926" y="2489197"/>
            <a:ext cx="3096260" cy="3096260"/>
          </a:xfrm>
          <a:custGeom>
            <a:avLst/>
            <a:gdLst/>
            <a:ahLst/>
            <a:cxnLst/>
            <a:rect l="l" t="t" r="r" b="b"/>
            <a:pathLst>
              <a:path w="3096260" h="3096260">
                <a:moveTo>
                  <a:pt x="1548130" y="3096247"/>
                </a:moveTo>
                <a:lnTo>
                  <a:pt x="1596275" y="3095509"/>
                </a:lnTo>
                <a:lnTo>
                  <a:pt x="1644060" y="3093309"/>
                </a:lnTo>
                <a:lnTo>
                  <a:pt x="1691461" y="3089669"/>
                </a:lnTo>
                <a:lnTo>
                  <a:pt x="1738457" y="3084610"/>
                </a:lnTo>
                <a:lnTo>
                  <a:pt x="1785028" y="3078154"/>
                </a:lnTo>
                <a:lnTo>
                  <a:pt x="1831150" y="3070322"/>
                </a:lnTo>
                <a:lnTo>
                  <a:pt x="1876803" y="3061136"/>
                </a:lnTo>
                <a:lnTo>
                  <a:pt x="1921965" y="3050618"/>
                </a:lnTo>
                <a:lnTo>
                  <a:pt x="1966615" y="3038790"/>
                </a:lnTo>
                <a:lnTo>
                  <a:pt x="2010730" y="3025672"/>
                </a:lnTo>
                <a:lnTo>
                  <a:pt x="2054290" y="3011286"/>
                </a:lnTo>
                <a:lnTo>
                  <a:pt x="2097272" y="2995654"/>
                </a:lnTo>
                <a:lnTo>
                  <a:pt x="2139656" y="2978798"/>
                </a:lnTo>
                <a:lnTo>
                  <a:pt x="2181419" y="2960739"/>
                </a:lnTo>
                <a:lnTo>
                  <a:pt x="2222540" y="2941498"/>
                </a:lnTo>
                <a:lnTo>
                  <a:pt x="2262998" y="2921098"/>
                </a:lnTo>
                <a:lnTo>
                  <a:pt x="2302770" y="2899559"/>
                </a:lnTo>
                <a:lnTo>
                  <a:pt x="2341836" y="2876904"/>
                </a:lnTo>
                <a:lnTo>
                  <a:pt x="2380173" y="2853153"/>
                </a:lnTo>
                <a:lnTo>
                  <a:pt x="2417760" y="2828330"/>
                </a:lnTo>
                <a:lnTo>
                  <a:pt x="2454576" y="2802454"/>
                </a:lnTo>
                <a:lnTo>
                  <a:pt x="2490599" y="2775548"/>
                </a:lnTo>
                <a:lnTo>
                  <a:pt x="2525808" y="2747633"/>
                </a:lnTo>
                <a:lnTo>
                  <a:pt x="2560180" y="2718731"/>
                </a:lnTo>
                <a:lnTo>
                  <a:pt x="2593694" y="2688863"/>
                </a:lnTo>
                <a:lnTo>
                  <a:pt x="2626330" y="2658051"/>
                </a:lnTo>
                <a:lnTo>
                  <a:pt x="2658064" y="2626317"/>
                </a:lnTo>
                <a:lnTo>
                  <a:pt x="2688876" y="2593682"/>
                </a:lnTo>
                <a:lnTo>
                  <a:pt x="2718743" y="2560167"/>
                </a:lnTo>
                <a:lnTo>
                  <a:pt x="2747645" y="2525795"/>
                </a:lnTo>
                <a:lnTo>
                  <a:pt x="2775560" y="2490587"/>
                </a:lnTo>
                <a:lnTo>
                  <a:pt x="2802466" y="2454564"/>
                </a:lnTo>
                <a:lnTo>
                  <a:pt x="2828342" y="2417748"/>
                </a:lnTo>
                <a:lnTo>
                  <a:pt x="2853166" y="2380160"/>
                </a:lnTo>
                <a:lnTo>
                  <a:pt x="2876916" y="2341823"/>
                </a:lnTo>
                <a:lnTo>
                  <a:pt x="2899572" y="2302757"/>
                </a:lnTo>
                <a:lnTo>
                  <a:pt x="2921110" y="2262985"/>
                </a:lnTo>
                <a:lnTo>
                  <a:pt x="2941511" y="2222527"/>
                </a:lnTo>
                <a:lnTo>
                  <a:pt x="2960751" y="2181406"/>
                </a:lnTo>
                <a:lnTo>
                  <a:pt x="2978811" y="2139643"/>
                </a:lnTo>
                <a:lnTo>
                  <a:pt x="2995667" y="2097260"/>
                </a:lnTo>
                <a:lnTo>
                  <a:pt x="3011299" y="2054277"/>
                </a:lnTo>
                <a:lnTo>
                  <a:pt x="3025684" y="2010717"/>
                </a:lnTo>
                <a:lnTo>
                  <a:pt x="3038802" y="1966602"/>
                </a:lnTo>
                <a:lnTo>
                  <a:pt x="3050631" y="1921953"/>
                </a:lnTo>
                <a:lnTo>
                  <a:pt x="3061149" y="1876790"/>
                </a:lnTo>
                <a:lnTo>
                  <a:pt x="3070335" y="1831137"/>
                </a:lnTo>
                <a:lnTo>
                  <a:pt x="3078166" y="1785015"/>
                </a:lnTo>
                <a:lnTo>
                  <a:pt x="3084622" y="1738445"/>
                </a:lnTo>
                <a:lnTo>
                  <a:pt x="3089681" y="1691448"/>
                </a:lnTo>
                <a:lnTo>
                  <a:pt x="3093321" y="1644047"/>
                </a:lnTo>
                <a:lnTo>
                  <a:pt x="3095521" y="1596263"/>
                </a:lnTo>
                <a:lnTo>
                  <a:pt x="3096260" y="1548117"/>
                </a:lnTo>
                <a:lnTo>
                  <a:pt x="3095521" y="1499972"/>
                </a:lnTo>
                <a:lnTo>
                  <a:pt x="3093321" y="1452188"/>
                </a:lnTo>
                <a:lnTo>
                  <a:pt x="3089681" y="1404787"/>
                </a:lnTo>
                <a:lnTo>
                  <a:pt x="3084622" y="1357792"/>
                </a:lnTo>
                <a:lnTo>
                  <a:pt x="3078166" y="1311222"/>
                </a:lnTo>
                <a:lnTo>
                  <a:pt x="3070335" y="1265100"/>
                </a:lnTo>
                <a:lnTo>
                  <a:pt x="3061149" y="1219448"/>
                </a:lnTo>
                <a:lnTo>
                  <a:pt x="3050631" y="1174286"/>
                </a:lnTo>
                <a:lnTo>
                  <a:pt x="3038802" y="1129637"/>
                </a:lnTo>
                <a:lnTo>
                  <a:pt x="3025684" y="1085522"/>
                </a:lnTo>
                <a:lnTo>
                  <a:pt x="3011299" y="1041963"/>
                </a:lnTo>
                <a:lnTo>
                  <a:pt x="2995667" y="998981"/>
                </a:lnTo>
                <a:lnTo>
                  <a:pt x="2978811" y="956598"/>
                </a:lnTo>
                <a:lnTo>
                  <a:pt x="2960751" y="914835"/>
                </a:lnTo>
                <a:lnTo>
                  <a:pt x="2941511" y="873714"/>
                </a:lnTo>
                <a:lnTo>
                  <a:pt x="2921110" y="833257"/>
                </a:lnTo>
                <a:lnTo>
                  <a:pt x="2899572" y="793485"/>
                </a:lnTo>
                <a:lnTo>
                  <a:pt x="2876916" y="754420"/>
                </a:lnTo>
                <a:lnTo>
                  <a:pt x="2853166" y="716083"/>
                </a:lnTo>
                <a:lnTo>
                  <a:pt x="2828342" y="678496"/>
                </a:lnTo>
                <a:lnTo>
                  <a:pt x="2802466" y="641680"/>
                </a:lnTo>
                <a:lnTo>
                  <a:pt x="2775560" y="605657"/>
                </a:lnTo>
                <a:lnTo>
                  <a:pt x="2747645" y="570449"/>
                </a:lnTo>
                <a:lnTo>
                  <a:pt x="2718743" y="536077"/>
                </a:lnTo>
                <a:lnTo>
                  <a:pt x="2688876" y="502563"/>
                </a:lnTo>
                <a:lnTo>
                  <a:pt x="2658064" y="469928"/>
                </a:lnTo>
                <a:lnTo>
                  <a:pt x="2626330" y="438194"/>
                </a:lnTo>
                <a:lnTo>
                  <a:pt x="2593694" y="407382"/>
                </a:lnTo>
                <a:lnTo>
                  <a:pt x="2560180" y="377514"/>
                </a:lnTo>
                <a:lnTo>
                  <a:pt x="2525808" y="348613"/>
                </a:lnTo>
                <a:lnTo>
                  <a:pt x="2490599" y="320698"/>
                </a:lnTo>
                <a:lnTo>
                  <a:pt x="2454576" y="293792"/>
                </a:lnTo>
                <a:lnTo>
                  <a:pt x="2417760" y="267916"/>
                </a:lnTo>
                <a:lnTo>
                  <a:pt x="2380173" y="243092"/>
                </a:lnTo>
                <a:lnTo>
                  <a:pt x="2341836" y="219342"/>
                </a:lnTo>
                <a:lnTo>
                  <a:pt x="2302770" y="196687"/>
                </a:lnTo>
                <a:lnTo>
                  <a:pt x="2262998" y="175148"/>
                </a:lnTo>
                <a:lnTo>
                  <a:pt x="2222540" y="154748"/>
                </a:lnTo>
                <a:lnTo>
                  <a:pt x="2181419" y="135507"/>
                </a:lnTo>
                <a:lnTo>
                  <a:pt x="2139656" y="117448"/>
                </a:lnTo>
                <a:lnTo>
                  <a:pt x="2097272" y="100592"/>
                </a:lnTo>
                <a:lnTo>
                  <a:pt x="2054290" y="84960"/>
                </a:lnTo>
                <a:lnTo>
                  <a:pt x="2010730" y="70575"/>
                </a:lnTo>
                <a:lnTo>
                  <a:pt x="1966615" y="57457"/>
                </a:lnTo>
                <a:lnTo>
                  <a:pt x="1921965" y="45628"/>
                </a:lnTo>
                <a:lnTo>
                  <a:pt x="1876803" y="35110"/>
                </a:lnTo>
                <a:lnTo>
                  <a:pt x="1831150" y="25924"/>
                </a:lnTo>
                <a:lnTo>
                  <a:pt x="1785028" y="18093"/>
                </a:lnTo>
                <a:lnTo>
                  <a:pt x="1738457" y="11637"/>
                </a:lnTo>
                <a:lnTo>
                  <a:pt x="1691461" y="6578"/>
                </a:lnTo>
                <a:lnTo>
                  <a:pt x="1644060" y="2938"/>
                </a:lnTo>
                <a:lnTo>
                  <a:pt x="1596275" y="738"/>
                </a:lnTo>
                <a:lnTo>
                  <a:pt x="1548130" y="0"/>
                </a:lnTo>
                <a:lnTo>
                  <a:pt x="1499984" y="738"/>
                </a:lnTo>
                <a:lnTo>
                  <a:pt x="1452199" y="2938"/>
                </a:lnTo>
                <a:lnTo>
                  <a:pt x="1404798" y="6578"/>
                </a:lnTo>
                <a:lnTo>
                  <a:pt x="1357802" y="11637"/>
                </a:lnTo>
                <a:lnTo>
                  <a:pt x="1311231" y="18093"/>
                </a:lnTo>
                <a:lnTo>
                  <a:pt x="1265109" y="25924"/>
                </a:lnTo>
                <a:lnTo>
                  <a:pt x="1219456" y="35110"/>
                </a:lnTo>
                <a:lnTo>
                  <a:pt x="1174294" y="45628"/>
                </a:lnTo>
                <a:lnTo>
                  <a:pt x="1129644" y="57457"/>
                </a:lnTo>
                <a:lnTo>
                  <a:pt x="1085529" y="70575"/>
                </a:lnTo>
                <a:lnTo>
                  <a:pt x="1041969" y="84960"/>
                </a:lnTo>
                <a:lnTo>
                  <a:pt x="998987" y="100592"/>
                </a:lnTo>
                <a:lnTo>
                  <a:pt x="956603" y="117448"/>
                </a:lnTo>
                <a:lnTo>
                  <a:pt x="914840" y="135507"/>
                </a:lnTo>
                <a:lnTo>
                  <a:pt x="873719" y="154748"/>
                </a:lnTo>
                <a:lnTo>
                  <a:pt x="833261" y="175148"/>
                </a:lnTo>
                <a:lnTo>
                  <a:pt x="793489" y="196687"/>
                </a:lnTo>
                <a:lnTo>
                  <a:pt x="754423" y="219342"/>
                </a:lnTo>
                <a:lnTo>
                  <a:pt x="716086" y="243092"/>
                </a:lnTo>
                <a:lnTo>
                  <a:pt x="678499" y="267916"/>
                </a:lnTo>
                <a:lnTo>
                  <a:pt x="641683" y="293792"/>
                </a:lnTo>
                <a:lnTo>
                  <a:pt x="605660" y="320698"/>
                </a:lnTo>
                <a:lnTo>
                  <a:pt x="570451" y="348613"/>
                </a:lnTo>
                <a:lnTo>
                  <a:pt x="536079" y="377514"/>
                </a:lnTo>
                <a:lnTo>
                  <a:pt x="502565" y="407382"/>
                </a:lnTo>
                <a:lnTo>
                  <a:pt x="469929" y="438194"/>
                </a:lnTo>
                <a:lnTo>
                  <a:pt x="438195" y="469928"/>
                </a:lnTo>
                <a:lnTo>
                  <a:pt x="407383" y="502563"/>
                </a:lnTo>
                <a:lnTo>
                  <a:pt x="377516" y="536077"/>
                </a:lnTo>
                <a:lnTo>
                  <a:pt x="348614" y="570449"/>
                </a:lnTo>
                <a:lnTo>
                  <a:pt x="320699" y="605657"/>
                </a:lnTo>
                <a:lnTo>
                  <a:pt x="293793" y="641680"/>
                </a:lnTo>
                <a:lnTo>
                  <a:pt x="267917" y="678496"/>
                </a:lnTo>
                <a:lnTo>
                  <a:pt x="243093" y="716083"/>
                </a:lnTo>
                <a:lnTo>
                  <a:pt x="219343" y="754420"/>
                </a:lnTo>
                <a:lnTo>
                  <a:pt x="196687" y="793485"/>
                </a:lnTo>
                <a:lnTo>
                  <a:pt x="175149" y="833257"/>
                </a:lnTo>
                <a:lnTo>
                  <a:pt x="154748" y="873714"/>
                </a:lnTo>
                <a:lnTo>
                  <a:pt x="135508" y="914835"/>
                </a:lnTo>
                <a:lnTo>
                  <a:pt x="117448" y="956598"/>
                </a:lnTo>
                <a:lnTo>
                  <a:pt x="100592" y="998981"/>
                </a:lnTo>
                <a:lnTo>
                  <a:pt x="84960" y="1041963"/>
                </a:lnTo>
                <a:lnTo>
                  <a:pt x="70575" y="1085522"/>
                </a:lnTo>
                <a:lnTo>
                  <a:pt x="57457" y="1129637"/>
                </a:lnTo>
                <a:lnTo>
                  <a:pt x="45628" y="1174286"/>
                </a:lnTo>
                <a:lnTo>
                  <a:pt x="35110" y="1219448"/>
                </a:lnTo>
                <a:lnTo>
                  <a:pt x="25924" y="1265100"/>
                </a:lnTo>
                <a:lnTo>
                  <a:pt x="18093" y="1311222"/>
                </a:lnTo>
                <a:lnTo>
                  <a:pt x="11637" y="1357792"/>
                </a:lnTo>
                <a:lnTo>
                  <a:pt x="6578" y="1404787"/>
                </a:lnTo>
                <a:lnTo>
                  <a:pt x="2938" y="1452188"/>
                </a:lnTo>
                <a:lnTo>
                  <a:pt x="738" y="1499972"/>
                </a:lnTo>
                <a:lnTo>
                  <a:pt x="0" y="1548117"/>
                </a:lnTo>
                <a:lnTo>
                  <a:pt x="738" y="1596263"/>
                </a:lnTo>
                <a:lnTo>
                  <a:pt x="2938" y="1644047"/>
                </a:lnTo>
                <a:lnTo>
                  <a:pt x="6578" y="1691448"/>
                </a:lnTo>
                <a:lnTo>
                  <a:pt x="11637" y="1738445"/>
                </a:lnTo>
                <a:lnTo>
                  <a:pt x="18093" y="1785015"/>
                </a:lnTo>
                <a:lnTo>
                  <a:pt x="25924" y="1831137"/>
                </a:lnTo>
                <a:lnTo>
                  <a:pt x="35110" y="1876790"/>
                </a:lnTo>
                <a:lnTo>
                  <a:pt x="45628" y="1921953"/>
                </a:lnTo>
                <a:lnTo>
                  <a:pt x="57457" y="1966602"/>
                </a:lnTo>
                <a:lnTo>
                  <a:pt x="70575" y="2010717"/>
                </a:lnTo>
                <a:lnTo>
                  <a:pt x="84960" y="2054277"/>
                </a:lnTo>
                <a:lnTo>
                  <a:pt x="100592" y="2097260"/>
                </a:lnTo>
                <a:lnTo>
                  <a:pt x="117448" y="2139643"/>
                </a:lnTo>
                <a:lnTo>
                  <a:pt x="135508" y="2181406"/>
                </a:lnTo>
                <a:lnTo>
                  <a:pt x="154748" y="2222527"/>
                </a:lnTo>
                <a:lnTo>
                  <a:pt x="175149" y="2262985"/>
                </a:lnTo>
                <a:lnTo>
                  <a:pt x="196687" y="2302757"/>
                </a:lnTo>
                <a:lnTo>
                  <a:pt x="219343" y="2341823"/>
                </a:lnTo>
                <a:lnTo>
                  <a:pt x="243093" y="2380160"/>
                </a:lnTo>
                <a:lnTo>
                  <a:pt x="267917" y="2417748"/>
                </a:lnTo>
                <a:lnTo>
                  <a:pt x="293793" y="2454564"/>
                </a:lnTo>
                <a:lnTo>
                  <a:pt x="320699" y="2490587"/>
                </a:lnTo>
                <a:lnTo>
                  <a:pt x="348614" y="2525795"/>
                </a:lnTo>
                <a:lnTo>
                  <a:pt x="377516" y="2560167"/>
                </a:lnTo>
                <a:lnTo>
                  <a:pt x="407383" y="2593682"/>
                </a:lnTo>
                <a:lnTo>
                  <a:pt x="438195" y="2626317"/>
                </a:lnTo>
                <a:lnTo>
                  <a:pt x="469929" y="2658051"/>
                </a:lnTo>
                <a:lnTo>
                  <a:pt x="502565" y="2688863"/>
                </a:lnTo>
                <a:lnTo>
                  <a:pt x="536079" y="2718731"/>
                </a:lnTo>
                <a:lnTo>
                  <a:pt x="570451" y="2747633"/>
                </a:lnTo>
                <a:lnTo>
                  <a:pt x="605660" y="2775548"/>
                </a:lnTo>
                <a:lnTo>
                  <a:pt x="641683" y="2802454"/>
                </a:lnTo>
                <a:lnTo>
                  <a:pt x="678499" y="2828330"/>
                </a:lnTo>
                <a:lnTo>
                  <a:pt x="716086" y="2853153"/>
                </a:lnTo>
                <a:lnTo>
                  <a:pt x="754423" y="2876904"/>
                </a:lnTo>
                <a:lnTo>
                  <a:pt x="793489" y="2899559"/>
                </a:lnTo>
                <a:lnTo>
                  <a:pt x="833261" y="2921098"/>
                </a:lnTo>
                <a:lnTo>
                  <a:pt x="873719" y="2941498"/>
                </a:lnTo>
                <a:lnTo>
                  <a:pt x="914840" y="2960739"/>
                </a:lnTo>
                <a:lnTo>
                  <a:pt x="956603" y="2978798"/>
                </a:lnTo>
                <a:lnTo>
                  <a:pt x="998987" y="2995654"/>
                </a:lnTo>
                <a:lnTo>
                  <a:pt x="1041969" y="3011286"/>
                </a:lnTo>
                <a:lnTo>
                  <a:pt x="1085529" y="3025672"/>
                </a:lnTo>
                <a:lnTo>
                  <a:pt x="1129644" y="3038790"/>
                </a:lnTo>
                <a:lnTo>
                  <a:pt x="1174294" y="3050618"/>
                </a:lnTo>
                <a:lnTo>
                  <a:pt x="1219456" y="3061136"/>
                </a:lnTo>
                <a:lnTo>
                  <a:pt x="1265109" y="3070322"/>
                </a:lnTo>
                <a:lnTo>
                  <a:pt x="1311231" y="3078154"/>
                </a:lnTo>
                <a:lnTo>
                  <a:pt x="1357802" y="3084610"/>
                </a:lnTo>
                <a:lnTo>
                  <a:pt x="1404798" y="3089669"/>
                </a:lnTo>
                <a:lnTo>
                  <a:pt x="1452199" y="3093309"/>
                </a:lnTo>
                <a:lnTo>
                  <a:pt x="1499984" y="3095509"/>
                </a:lnTo>
                <a:lnTo>
                  <a:pt x="1548130" y="3096247"/>
                </a:lnTo>
                <a:close/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B2C87399-DDA7-8D4D-9709-67FAB64B3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1840" y="3257543"/>
            <a:ext cx="1543050" cy="1543050"/>
          </a:xfrm>
          <a:custGeom>
            <a:avLst/>
            <a:gdLst/>
            <a:ahLst/>
            <a:cxnLst/>
            <a:rect l="l" t="t" r="r" b="b"/>
            <a:pathLst>
              <a:path w="1543050" h="1543050">
                <a:moveTo>
                  <a:pt x="771385" y="0"/>
                </a:moveTo>
                <a:lnTo>
                  <a:pt x="722673" y="1520"/>
                </a:lnTo>
                <a:lnTo>
                  <a:pt x="674757" y="6021"/>
                </a:lnTo>
                <a:lnTo>
                  <a:pt x="627726" y="13412"/>
                </a:lnTo>
                <a:lnTo>
                  <a:pt x="581673" y="23600"/>
                </a:lnTo>
                <a:lnTo>
                  <a:pt x="536688" y="36497"/>
                </a:lnTo>
                <a:lnTo>
                  <a:pt x="492862" y="52009"/>
                </a:lnTo>
                <a:lnTo>
                  <a:pt x="450286" y="70046"/>
                </a:lnTo>
                <a:lnTo>
                  <a:pt x="409052" y="90517"/>
                </a:lnTo>
                <a:lnTo>
                  <a:pt x="369250" y="113332"/>
                </a:lnTo>
                <a:lnTo>
                  <a:pt x="330971" y="138398"/>
                </a:lnTo>
                <a:lnTo>
                  <a:pt x="294307" y="165624"/>
                </a:lnTo>
                <a:lnTo>
                  <a:pt x="259348" y="194921"/>
                </a:lnTo>
                <a:lnTo>
                  <a:pt x="226186" y="226196"/>
                </a:lnTo>
                <a:lnTo>
                  <a:pt x="194912" y="259359"/>
                </a:lnTo>
                <a:lnTo>
                  <a:pt x="165617" y="294318"/>
                </a:lnTo>
                <a:lnTo>
                  <a:pt x="138391" y="330982"/>
                </a:lnTo>
                <a:lnTo>
                  <a:pt x="113326" y="369261"/>
                </a:lnTo>
                <a:lnTo>
                  <a:pt x="90512" y="409063"/>
                </a:lnTo>
                <a:lnTo>
                  <a:pt x="70042" y="450297"/>
                </a:lnTo>
                <a:lnTo>
                  <a:pt x="52006" y="492872"/>
                </a:lnTo>
                <a:lnTo>
                  <a:pt x="36494" y="536697"/>
                </a:lnTo>
                <a:lnTo>
                  <a:pt x="23599" y="581681"/>
                </a:lnTo>
                <a:lnTo>
                  <a:pt x="13411" y="627733"/>
                </a:lnTo>
                <a:lnTo>
                  <a:pt x="6021" y="674762"/>
                </a:lnTo>
                <a:lnTo>
                  <a:pt x="1520" y="722676"/>
                </a:lnTo>
                <a:lnTo>
                  <a:pt x="0" y="771385"/>
                </a:lnTo>
                <a:lnTo>
                  <a:pt x="1520" y="820096"/>
                </a:lnTo>
                <a:lnTo>
                  <a:pt x="6021" y="868013"/>
                </a:lnTo>
                <a:lnTo>
                  <a:pt x="13411" y="915044"/>
                </a:lnTo>
                <a:lnTo>
                  <a:pt x="23599" y="961097"/>
                </a:lnTo>
                <a:lnTo>
                  <a:pt x="36494" y="1006083"/>
                </a:lnTo>
                <a:lnTo>
                  <a:pt x="52006" y="1049910"/>
                </a:lnTo>
                <a:lnTo>
                  <a:pt x="70042" y="1092486"/>
                </a:lnTo>
                <a:lnTo>
                  <a:pt x="90512" y="1133721"/>
                </a:lnTo>
                <a:lnTo>
                  <a:pt x="113326" y="1173523"/>
                </a:lnTo>
                <a:lnTo>
                  <a:pt x="138391" y="1211803"/>
                </a:lnTo>
                <a:lnTo>
                  <a:pt x="165617" y="1248467"/>
                </a:lnTo>
                <a:lnTo>
                  <a:pt x="194912" y="1283427"/>
                </a:lnTo>
                <a:lnTo>
                  <a:pt x="226186" y="1316589"/>
                </a:lnTo>
                <a:lnTo>
                  <a:pt x="259348" y="1347865"/>
                </a:lnTo>
                <a:lnTo>
                  <a:pt x="294307" y="1377161"/>
                </a:lnTo>
                <a:lnTo>
                  <a:pt x="330971" y="1404387"/>
                </a:lnTo>
                <a:lnTo>
                  <a:pt x="369250" y="1429453"/>
                </a:lnTo>
                <a:lnTo>
                  <a:pt x="409052" y="1452267"/>
                </a:lnTo>
                <a:lnTo>
                  <a:pt x="450286" y="1472738"/>
                </a:lnTo>
                <a:lnTo>
                  <a:pt x="492862" y="1490775"/>
                </a:lnTo>
                <a:lnTo>
                  <a:pt x="536688" y="1506287"/>
                </a:lnTo>
                <a:lnTo>
                  <a:pt x="581673" y="1519183"/>
                </a:lnTo>
                <a:lnTo>
                  <a:pt x="627726" y="1529371"/>
                </a:lnTo>
                <a:lnTo>
                  <a:pt x="674757" y="1536761"/>
                </a:lnTo>
                <a:lnTo>
                  <a:pt x="722673" y="1541262"/>
                </a:lnTo>
                <a:lnTo>
                  <a:pt x="771385" y="1542783"/>
                </a:lnTo>
                <a:lnTo>
                  <a:pt x="820096" y="1541262"/>
                </a:lnTo>
                <a:lnTo>
                  <a:pt x="868013" y="1536761"/>
                </a:lnTo>
                <a:lnTo>
                  <a:pt x="915043" y="1529371"/>
                </a:lnTo>
                <a:lnTo>
                  <a:pt x="961097" y="1519183"/>
                </a:lnTo>
                <a:lnTo>
                  <a:pt x="1006082" y="1506287"/>
                </a:lnTo>
                <a:lnTo>
                  <a:pt x="1049908" y="1490775"/>
                </a:lnTo>
                <a:lnTo>
                  <a:pt x="1092483" y="1472738"/>
                </a:lnTo>
                <a:lnTo>
                  <a:pt x="1133718" y="1452267"/>
                </a:lnTo>
                <a:lnTo>
                  <a:pt x="1173520" y="1429453"/>
                </a:lnTo>
                <a:lnTo>
                  <a:pt x="1211798" y="1404387"/>
                </a:lnTo>
                <a:lnTo>
                  <a:pt x="1248463" y="1377161"/>
                </a:lnTo>
                <a:lnTo>
                  <a:pt x="1283421" y="1347865"/>
                </a:lnTo>
                <a:lnTo>
                  <a:pt x="1316583" y="1316589"/>
                </a:lnTo>
                <a:lnTo>
                  <a:pt x="1347857" y="1283427"/>
                </a:lnTo>
                <a:lnTo>
                  <a:pt x="1377153" y="1248467"/>
                </a:lnTo>
                <a:lnTo>
                  <a:pt x="1404379" y="1211803"/>
                </a:lnTo>
                <a:lnTo>
                  <a:pt x="1429444" y="1173523"/>
                </a:lnTo>
                <a:lnTo>
                  <a:pt x="1452257" y="1133721"/>
                </a:lnTo>
                <a:lnTo>
                  <a:pt x="1472728" y="1092486"/>
                </a:lnTo>
                <a:lnTo>
                  <a:pt x="1490764" y="1049910"/>
                </a:lnTo>
                <a:lnTo>
                  <a:pt x="1506275" y="1006083"/>
                </a:lnTo>
                <a:lnTo>
                  <a:pt x="1519171" y="961097"/>
                </a:lnTo>
                <a:lnTo>
                  <a:pt x="1529359" y="915044"/>
                </a:lnTo>
                <a:lnTo>
                  <a:pt x="1536749" y="868013"/>
                </a:lnTo>
                <a:lnTo>
                  <a:pt x="1541250" y="820096"/>
                </a:lnTo>
                <a:lnTo>
                  <a:pt x="1542770" y="771385"/>
                </a:lnTo>
                <a:lnTo>
                  <a:pt x="1541250" y="722676"/>
                </a:lnTo>
                <a:lnTo>
                  <a:pt x="1536749" y="674762"/>
                </a:lnTo>
                <a:lnTo>
                  <a:pt x="1529359" y="627733"/>
                </a:lnTo>
                <a:lnTo>
                  <a:pt x="1519171" y="581681"/>
                </a:lnTo>
                <a:lnTo>
                  <a:pt x="1506275" y="536697"/>
                </a:lnTo>
                <a:lnTo>
                  <a:pt x="1490764" y="492872"/>
                </a:lnTo>
                <a:lnTo>
                  <a:pt x="1472728" y="450297"/>
                </a:lnTo>
                <a:lnTo>
                  <a:pt x="1452257" y="409063"/>
                </a:lnTo>
                <a:lnTo>
                  <a:pt x="1429444" y="369261"/>
                </a:lnTo>
                <a:lnTo>
                  <a:pt x="1404379" y="330982"/>
                </a:lnTo>
                <a:lnTo>
                  <a:pt x="1377153" y="294318"/>
                </a:lnTo>
                <a:lnTo>
                  <a:pt x="1347857" y="259359"/>
                </a:lnTo>
                <a:lnTo>
                  <a:pt x="1316583" y="226196"/>
                </a:lnTo>
                <a:lnTo>
                  <a:pt x="1283421" y="194921"/>
                </a:lnTo>
                <a:lnTo>
                  <a:pt x="1248463" y="165624"/>
                </a:lnTo>
                <a:lnTo>
                  <a:pt x="1211798" y="138398"/>
                </a:lnTo>
                <a:lnTo>
                  <a:pt x="1173520" y="113332"/>
                </a:lnTo>
                <a:lnTo>
                  <a:pt x="1133718" y="90517"/>
                </a:lnTo>
                <a:lnTo>
                  <a:pt x="1092483" y="70046"/>
                </a:lnTo>
                <a:lnTo>
                  <a:pt x="1049908" y="52009"/>
                </a:lnTo>
                <a:lnTo>
                  <a:pt x="1006082" y="36497"/>
                </a:lnTo>
                <a:lnTo>
                  <a:pt x="961097" y="23600"/>
                </a:lnTo>
                <a:lnTo>
                  <a:pt x="915043" y="13412"/>
                </a:lnTo>
                <a:lnTo>
                  <a:pt x="868013" y="6021"/>
                </a:lnTo>
                <a:lnTo>
                  <a:pt x="820096" y="1520"/>
                </a:lnTo>
                <a:lnTo>
                  <a:pt x="771385" y="0"/>
                </a:lnTo>
                <a:close/>
              </a:path>
            </a:pathLst>
          </a:custGeom>
          <a:solidFill>
            <a:srgbClr val="A3358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A87074F-C636-864D-A141-659A07F4A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1840" y="3257543"/>
            <a:ext cx="1543050" cy="1543050"/>
          </a:xfrm>
          <a:custGeom>
            <a:avLst/>
            <a:gdLst/>
            <a:ahLst/>
            <a:cxnLst/>
            <a:rect l="l" t="t" r="r" b="b"/>
            <a:pathLst>
              <a:path w="1543050" h="1543050">
                <a:moveTo>
                  <a:pt x="771385" y="1542783"/>
                </a:moveTo>
                <a:lnTo>
                  <a:pt x="820096" y="1541262"/>
                </a:lnTo>
                <a:lnTo>
                  <a:pt x="868013" y="1536761"/>
                </a:lnTo>
                <a:lnTo>
                  <a:pt x="915043" y="1529371"/>
                </a:lnTo>
                <a:lnTo>
                  <a:pt x="961097" y="1519183"/>
                </a:lnTo>
                <a:lnTo>
                  <a:pt x="1006082" y="1506287"/>
                </a:lnTo>
                <a:lnTo>
                  <a:pt x="1049908" y="1490775"/>
                </a:lnTo>
                <a:lnTo>
                  <a:pt x="1092483" y="1472738"/>
                </a:lnTo>
                <a:lnTo>
                  <a:pt x="1133718" y="1452267"/>
                </a:lnTo>
                <a:lnTo>
                  <a:pt x="1173520" y="1429453"/>
                </a:lnTo>
                <a:lnTo>
                  <a:pt x="1211798" y="1404387"/>
                </a:lnTo>
                <a:lnTo>
                  <a:pt x="1248463" y="1377161"/>
                </a:lnTo>
                <a:lnTo>
                  <a:pt x="1283421" y="1347865"/>
                </a:lnTo>
                <a:lnTo>
                  <a:pt x="1316583" y="1316589"/>
                </a:lnTo>
                <a:lnTo>
                  <a:pt x="1347857" y="1283427"/>
                </a:lnTo>
                <a:lnTo>
                  <a:pt x="1377153" y="1248467"/>
                </a:lnTo>
                <a:lnTo>
                  <a:pt x="1404379" y="1211803"/>
                </a:lnTo>
                <a:lnTo>
                  <a:pt x="1429444" y="1173523"/>
                </a:lnTo>
                <a:lnTo>
                  <a:pt x="1452257" y="1133721"/>
                </a:lnTo>
                <a:lnTo>
                  <a:pt x="1472728" y="1092486"/>
                </a:lnTo>
                <a:lnTo>
                  <a:pt x="1490764" y="1049910"/>
                </a:lnTo>
                <a:lnTo>
                  <a:pt x="1506275" y="1006083"/>
                </a:lnTo>
                <a:lnTo>
                  <a:pt x="1519171" y="961097"/>
                </a:lnTo>
                <a:lnTo>
                  <a:pt x="1529359" y="915044"/>
                </a:lnTo>
                <a:lnTo>
                  <a:pt x="1536749" y="868013"/>
                </a:lnTo>
                <a:lnTo>
                  <a:pt x="1541250" y="820096"/>
                </a:lnTo>
                <a:lnTo>
                  <a:pt x="1542770" y="771385"/>
                </a:lnTo>
                <a:lnTo>
                  <a:pt x="1541250" y="722676"/>
                </a:lnTo>
                <a:lnTo>
                  <a:pt x="1536749" y="674762"/>
                </a:lnTo>
                <a:lnTo>
                  <a:pt x="1529359" y="627733"/>
                </a:lnTo>
                <a:lnTo>
                  <a:pt x="1519171" y="581681"/>
                </a:lnTo>
                <a:lnTo>
                  <a:pt x="1506275" y="536697"/>
                </a:lnTo>
                <a:lnTo>
                  <a:pt x="1490764" y="492872"/>
                </a:lnTo>
                <a:lnTo>
                  <a:pt x="1472728" y="450297"/>
                </a:lnTo>
                <a:lnTo>
                  <a:pt x="1452257" y="409063"/>
                </a:lnTo>
                <a:lnTo>
                  <a:pt x="1429444" y="369261"/>
                </a:lnTo>
                <a:lnTo>
                  <a:pt x="1404379" y="330982"/>
                </a:lnTo>
                <a:lnTo>
                  <a:pt x="1377153" y="294318"/>
                </a:lnTo>
                <a:lnTo>
                  <a:pt x="1347857" y="259359"/>
                </a:lnTo>
                <a:lnTo>
                  <a:pt x="1316583" y="226196"/>
                </a:lnTo>
                <a:lnTo>
                  <a:pt x="1283421" y="194921"/>
                </a:lnTo>
                <a:lnTo>
                  <a:pt x="1248463" y="165624"/>
                </a:lnTo>
                <a:lnTo>
                  <a:pt x="1211798" y="138398"/>
                </a:lnTo>
                <a:lnTo>
                  <a:pt x="1173520" y="113332"/>
                </a:lnTo>
                <a:lnTo>
                  <a:pt x="1133718" y="90517"/>
                </a:lnTo>
                <a:lnTo>
                  <a:pt x="1092483" y="70046"/>
                </a:lnTo>
                <a:lnTo>
                  <a:pt x="1049908" y="52009"/>
                </a:lnTo>
                <a:lnTo>
                  <a:pt x="1006082" y="36497"/>
                </a:lnTo>
                <a:lnTo>
                  <a:pt x="961097" y="23600"/>
                </a:lnTo>
                <a:lnTo>
                  <a:pt x="915043" y="13412"/>
                </a:lnTo>
                <a:lnTo>
                  <a:pt x="868013" y="6021"/>
                </a:lnTo>
                <a:lnTo>
                  <a:pt x="820096" y="1520"/>
                </a:lnTo>
                <a:lnTo>
                  <a:pt x="771385" y="0"/>
                </a:lnTo>
                <a:lnTo>
                  <a:pt x="722673" y="1520"/>
                </a:lnTo>
                <a:lnTo>
                  <a:pt x="674757" y="6021"/>
                </a:lnTo>
                <a:lnTo>
                  <a:pt x="627726" y="13412"/>
                </a:lnTo>
                <a:lnTo>
                  <a:pt x="581673" y="23600"/>
                </a:lnTo>
                <a:lnTo>
                  <a:pt x="536688" y="36497"/>
                </a:lnTo>
                <a:lnTo>
                  <a:pt x="492862" y="52009"/>
                </a:lnTo>
                <a:lnTo>
                  <a:pt x="450286" y="70046"/>
                </a:lnTo>
                <a:lnTo>
                  <a:pt x="409052" y="90517"/>
                </a:lnTo>
                <a:lnTo>
                  <a:pt x="369250" y="113332"/>
                </a:lnTo>
                <a:lnTo>
                  <a:pt x="330971" y="138398"/>
                </a:lnTo>
                <a:lnTo>
                  <a:pt x="294307" y="165624"/>
                </a:lnTo>
                <a:lnTo>
                  <a:pt x="259348" y="194921"/>
                </a:lnTo>
                <a:lnTo>
                  <a:pt x="226186" y="226196"/>
                </a:lnTo>
                <a:lnTo>
                  <a:pt x="194912" y="259359"/>
                </a:lnTo>
                <a:lnTo>
                  <a:pt x="165617" y="294318"/>
                </a:lnTo>
                <a:lnTo>
                  <a:pt x="138391" y="330982"/>
                </a:lnTo>
                <a:lnTo>
                  <a:pt x="113326" y="369261"/>
                </a:lnTo>
                <a:lnTo>
                  <a:pt x="90512" y="409063"/>
                </a:lnTo>
                <a:lnTo>
                  <a:pt x="70042" y="450297"/>
                </a:lnTo>
                <a:lnTo>
                  <a:pt x="52006" y="492872"/>
                </a:lnTo>
                <a:lnTo>
                  <a:pt x="36494" y="536697"/>
                </a:lnTo>
                <a:lnTo>
                  <a:pt x="23599" y="581681"/>
                </a:lnTo>
                <a:lnTo>
                  <a:pt x="13411" y="627733"/>
                </a:lnTo>
                <a:lnTo>
                  <a:pt x="6021" y="674762"/>
                </a:lnTo>
                <a:lnTo>
                  <a:pt x="1520" y="722676"/>
                </a:lnTo>
                <a:lnTo>
                  <a:pt x="0" y="771385"/>
                </a:lnTo>
                <a:lnTo>
                  <a:pt x="1520" y="820096"/>
                </a:lnTo>
                <a:lnTo>
                  <a:pt x="6021" y="868013"/>
                </a:lnTo>
                <a:lnTo>
                  <a:pt x="13411" y="915044"/>
                </a:lnTo>
                <a:lnTo>
                  <a:pt x="23599" y="961097"/>
                </a:lnTo>
                <a:lnTo>
                  <a:pt x="36494" y="1006083"/>
                </a:lnTo>
                <a:lnTo>
                  <a:pt x="52006" y="1049910"/>
                </a:lnTo>
                <a:lnTo>
                  <a:pt x="70042" y="1092486"/>
                </a:lnTo>
                <a:lnTo>
                  <a:pt x="90512" y="1133721"/>
                </a:lnTo>
                <a:lnTo>
                  <a:pt x="113326" y="1173523"/>
                </a:lnTo>
                <a:lnTo>
                  <a:pt x="138391" y="1211803"/>
                </a:lnTo>
                <a:lnTo>
                  <a:pt x="165617" y="1248467"/>
                </a:lnTo>
                <a:lnTo>
                  <a:pt x="194912" y="1283427"/>
                </a:lnTo>
                <a:lnTo>
                  <a:pt x="226186" y="1316589"/>
                </a:lnTo>
                <a:lnTo>
                  <a:pt x="259348" y="1347865"/>
                </a:lnTo>
                <a:lnTo>
                  <a:pt x="294307" y="1377161"/>
                </a:lnTo>
                <a:lnTo>
                  <a:pt x="330971" y="1404387"/>
                </a:lnTo>
                <a:lnTo>
                  <a:pt x="369250" y="1429453"/>
                </a:lnTo>
                <a:lnTo>
                  <a:pt x="409052" y="1452267"/>
                </a:lnTo>
                <a:lnTo>
                  <a:pt x="450286" y="1472738"/>
                </a:lnTo>
                <a:lnTo>
                  <a:pt x="492862" y="1490775"/>
                </a:lnTo>
                <a:lnTo>
                  <a:pt x="536688" y="1506287"/>
                </a:lnTo>
                <a:lnTo>
                  <a:pt x="581673" y="1519183"/>
                </a:lnTo>
                <a:lnTo>
                  <a:pt x="627726" y="1529371"/>
                </a:lnTo>
                <a:lnTo>
                  <a:pt x="674757" y="1536761"/>
                </a:lnTo>
                <a:lnTo>
                  <a:pt x="722673" y="1541262"/>
                </a:lnTo>
                <a:lnTo>
                  <a:pt x="771385" y="1542783"/>
                </a:lnTo>
                <a:close/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9EF03669-E82C-704A-B56A-18A8427D047F}"/>
              </a:ext>
            </a:extLst>
          </p:cNvPr>
          <p:cNvSpPr txBox="1"/>
          <p:nvPr/>
        </p:nvSpPr>
        <p:spPr>
          <a:xfrm>
            <a:off x="5309048" y="3656323"/>
            <a:ext cx="50863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B2B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B6FC9EA8-39C7-D64C-8792-04862C3E4E3D}"/>
              </a:ext>
            </a:extLst>
          </p:cNvPr>
          <p:cNvSpPr txBox="1"/>
          <p:nvPr/>
        </p:nvSpPr>
        <p:spPr>
          <a:xfrm>
            <a:off x="4882963" y="3961123"/>
            <a:ext cx="1360805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Non-Competing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e</a:t>
            </a:r>
            <a:r>
              <a:rPr kumimoji="0" lang="en-US" sz="14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ticals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6" name="object 17">
            <a:extLst>
              <a:ext uri="{FF2B5EF4-FFF2-40B4-BE49-F238E27FC236}">
                <a16:creationId xmlns:a16="http://schemas.microsoft.com/office/drawing/2014/main" id="{2092AF89-51F5-0D49-BDE1-936E83395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1719" y="3257543"/>
            <a:ext cx="1543050" cy="1543050"/>
          </a:xfrm>
          <a:custGeom>
            <a:avLst/>
            <a:gdLst/>
            <a:ahLst/>
            <a:cxnLst/>
            <a:rect l="l" t="t" r="r" b="b"/>
            <a:pathLst>
              <a:path w="1543050" h="1543050">
                <a:moveTo>
                  <a:pt x="771385" y="0"/>
                </a:moveTo>
                <a:lnTo>
                  <a:pt x="722673" y="1520"/>
                </a:lnTo>
                <a:lnTo>
                  <a:pt x="674757" y="6021"/>
                </a:lnTo>
                <a:lnTo>
                  <a:pt x="627726" y="13412"/>
                </a:lnTo>
                <a:lnTo>
                  <a:pt x="581673" y="23600"/>
                </a:lnTo>
                <a:lnTo>
                  <a:pt x="536688" y="36497"/>
                </a:lnTo>
                <a:lnTo>
                  <a:pt x="492862" y="52009"/>
                </a:lnTo>
                <a:lnTo>
                  <a:pt x="450286" y="70046"/>
                </a:lnTo>
                <a:lnTo>
                  <a:pt x="409052" y="90517"/>
                </a:lnTo>
                <a:lnTo>
                  <a:pt x="369250" y="113332"/>
                </a:lnTo>
                <a:lnTo>
                  <a:pt x="330971" y="138398"/>
                </a:lnTo>
                <a:lnTo>
                  <a:pt x="294307" y="165624"/>
                </a:lnTo>
                <a:lnTo>
                  <a:pt x="259348" y="194921"/>
                </a:lnTo>
                <a:lnTo>
                  <a:pt x="226186" y="226196"/>
                </a:lnTo>
                <a:lnTo>
                  <a:pt x="194912" y="259359"/>
                </a:lnTo>
                <a:lnTo>
                  <a:pt x="165617" y="294318"/>
                </a:lnTo>
                <a:lnTo>
                  <a:pt x="138391" y="330982"/>
                </a:lnTo>
                <a:lnTo>
                  <a:pt x="113326" y="369261"/>
                </a:lnTo>
                <a:lnTo>
                  <a:pt x="90512" y="409063"/>
                </a:lnTo>
                <a:lnTo>
                  <a:pt x="70042" y="450297"/>
                </a:lnTo>
                <a:lnTo>
                  <a:pt x="52006" y="492872"/>
                </a:lnTo>
                <a:lnTo>
                  <a:pt x="36494" y="536697"/>
                </a:lnTo>
                <a:lnTo>
                  <a:pt x="23599" y="581681"/>
                </a:lnTo>
                <a:lnTo>
                  <a:pt x="13411" y="627733"/>
                </a:lnTo>
                <a:lnTo>
                  <a:pt x="6021" y="674762"/>
                </a:lnTo>
                <a:lnTo>
                  <a:pt x="1520" y="722676"/>
                </a:lnTo>
                <a:lnTo>
                  <a:pt x="0" y="771385"/>
                </a:lnTo>
                <a:lnTo>
                  <a:pt x="1520" y="820096"/>
                </a:lnTo>
                <a:lnTo>
                  <a:pt x="6021" y="868013"/>
                </a:lnTo>
                <a:lnTo>
                  <a:pt x="13411" y="915044"/>
                </a:lnTo>
                <a:lnTo>
                  <a:pt x="23599" y="961097"/>
                </a:lnTo>
                <a:lnTo>
                  <a:pt x="36494" y="1006083"/>
                </a:lnTo>
                <a:lnTo>
                  <a:pt x="52006" y="1049910"/>
                </a:lnTo>
                <a:lnTo>
                  <a:pt x="70042" y="1092486"/>
                </a:lnTo>
                <a:lnTo>
                  <a:pt x="90512" y="1133721"/>
                </a:lnTo>
                <a:lnTo>
                  <a:pt x="113326" y="1173523"/>
                </a:lnTo>
                <a:lnTo>
                  <a:pt x="138391" y="1211803"/>
                </a:lnTo>
                <a:lnTo>
                  <a:pt x="165617" y="1248467"/>
                </a:lnTo>
                <a:lnTo>
                  <a:pt x="194912" y="1283427"/>
                </a:lnTo>
                <a:lnTo>
                  <a:pt x="226187" y="1316589"/>
                </a:lnTo>
                <a:lnTo>
                  <a:pt x="259348" y="1347865"/>
                </a:lnTo>
                <a:lnTo>
                  <a:pt x="294307" y="1377161"/>
                </a:lnTo>
                <a:lnTo>
                  <a:pt x="330971" y="1404387"/>
                </a:lnTo>
                <a:lnTo>
                  <a:pt x="369250" y="1429453"/>
                </a:lnTo>
                <a:lnTo>
                  <a:pt x="409052" y="1452267"/>
                </a:lnTo>
                <a:lnTo>
                  <a:pt x="450286" y="1472738"/>
                </a:lnTo>
                <a:lnTo>
                  <a:pt x="492862" y="1490775"/>
                </a:lnTo>
                <a:lnTo>
                  <a:pt x="536688" y="1506287"/>
                </a:lnTo>
                <a:lnTo>
                  <a:pt x="581673" y="1519183"/>
                </a:lnTo>
                <a:lnTo>
                  <a:pt x="627726" y="1529371"/>
                </a:lnTo>
                <a:lnTo>
                  <a:pt x="674757" y="1536761"/>
                </a:lnTo>
                <a:lnTo>
                  <a:pt x="722673" y="1541262"/>
                </a:lnTo>
                <a:lnTo>
                  <a:pt x="771385" y="1542783"/>
                </a:lnTo>
                <a:lnTo>
                  <a:pt x="820096" y="1541262"/>
                </a:lnTo>
                <a:lnTo>
                  <a:pt x="868013" y="1536761"/>
                </a:lnTo>
                <a:lnTo>
                  <a:pt x="915043" y="1529371"/>
                </a:lnTo>
                <a:lnTo>
                  <a:pt x="961097" y="1519183"/>
                </a:lnTo>
                <a:lnTo>
                  <a:pt x="1006082" y="1506287"/>
                </a:lnTo>
                <a:lnTo>
                  <a:pt x="1049908" y="1490775"/>
                </a:lnTo>
                <a:lnTo>
                  <a:pt x="1092483" y="1472738"/>
                </a:lnTo>
                <a:lnTo>
                  <a:pt x="1133718" y="1452267"/>
                </a:lnTo>
                <a:lnTo>
                  <a:pt x="1173520" y="1429453"/>
                </a:lnTo>
                <a:lnTo>
                  <a:pt x="1211798" y="1404387"/>
                </a:lnTo>
                <a:lnTo>
                  <a:pt x="1248463" y="1377161"/>
                </a:lnTo>
                <a:lnTo>
                  <a:pt x="1283421" y="1347865"/>
                </a:lnTo>
                <a:lnTo>
                  <a:pt x="1316583" y="1316589"/>
                </a:lnTo>
                <a:lnTo>
                  <a:pt x="1347857" y="1283427"/>
                </a:lnTo>
                <a:lnTo>
                  <a:pt x="1377153" y="1248467"/>
                </a:lnTo>
                <a:lnTo>
                  <a:pt x="1404379" y="1211803"/>
                </a:lnTo>
                <a:lnTo>
                  <a:pt x="1429444" y="1173523"/>
                </a:lnTo>
                <a:lnTo>
                  <a:pt x="1452257" y="1133721"/>
                </a:lnTo>
                <a:lnTo>
                  <a:pt x="1472728" y="1092486"/>
                </a:lnTo>
                <a:lnTo>
                  <a:pt x="1490764" y="1049910"/>
                </a:lnTo>
                <a:lnTo>
                  <a:pt x="1506275" y="1006083"/>
                </a:lnTo>
                <a:lnTo>
                  <a:pt x="1519171" y="961097"/>
                </a:lnTo>
                <a:lnTo>
                  <a:pt x="1529359" y="915044"/>
                </a:lnTo>
                <a:lnTo>
                  <a:pt x="1536749" y="868013"/>
                </a:lnTo>
                <a:lnTo>
                  <a:pt x="1541250" y="820096"/>
                </a:lnTo>
                <a:lnTo>
                  <a:pt x="1542770" y="771385"/>
                </a:lnTo>
                <a:lnTo>
                  <a:pt x="1541250" y="722676"/>
                </a:lnTo>
                <a:lnTo>
                  <a:pt x="1536749" y="674762"/>
                </a:lnTo>
                <a:lnTo>
                  <a:pt x="1529359" y="627733"/>
                </a:lnTo>
                <a:lnTo>
                  <a:pt x="1519171" y="581681"/>
                </a:lnTo>
                <a:lnTo>
                  <a:pt x="1506275" y="536697"/>
                </a:lnTo>
                <a:lnTo>
                  <a:pt x="1490764" y="492872"/>
                </a:lnTo>
                <a:lnTo>
                  <a:pt x="1472728" y="450297"/>
                </a:lnTo>
                <a:lnTo>
                  <a:pt x="1452257" y="409063"/>
                </a:lnTo>
                <a:lnTo>
                  <a:pt x="1429444" y="369261"/>
                </a:lnTo>
                <a:lnTo>
                  <a:pt x="1404379" y="330982"/>
                </a:lnTo>
                <a:lnTo>
                  <a:pt x="1377153" y="294318"/>
                </a:lnTo>
                <a:lnTo>
                  <a:pt x="1347857" y="259359"/>
                </a:lnTo>
                <a:lnTo>
                  <a:pt x="1316583" y="226196"/>
                </a:lnTo>
                <a:lnTo>
                  <a:pt x="1283421" y="194921"/>
                </a:lnTo>
                <a:lnTo>
                  <a:pt x="1248463" y="165624"/>
                </a:lnTo>
                <a:lnTo>
                  <a:pt x="1211798" y="138398"/>
                </a:lnTo>
                <a:lnTo>
                  <a:pt x="1173520" y="113332"/>
                </a:lnTo>
                <a:lnTo>
                  <a:pt x="1133718" y="90517"/>
                </a:lnTo>
                <a:lnTo>
                  <a:pt x="1092483" y="70046"/>
                </a:lnTo>
                <a:lnTo>
                  <a:pt x="1049908" y="52009"/>
                </a:lnTo>
                <a:lnTo>
                  <a:pt x="1006082" y="36497"/>
                </a:lnTo>
                <a:lnTo>
                  <a:pt x="961097" y="23600"/>
                </a:lnTo>
                <a:lnTo>
                  <a:pt x="915043" y="13412"/>
                </a:lnTo>
                <a:lnTo>
                  <a:pt x="868013" y="6021"/>
                </a:lnTo>
                <a:lnTo>
                  <a:pt x="820096" y="1520"/>
                </a:lnTo>
                <a:lnTo>
                  <a:pt x="771385" y="0"/>
                </a:lnTo>
                <a:close/>
              </a:path>
            </a:pathLst>
          </a:custGeom>
          <a:solidFill>
            <a:srgbClr val="61616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D74E6671-DC4A-6340-8A10-A4E633BEE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1719" y="3257543"/>
            <a:ext cx="1543050" cy="1543050"/>
          </a:xfrm>
          <a:custGeom>
            <a:avLst/>
            <a:gdLst/>
            <a:ahLst/>
            <a:cxnLst/>
            <a:rect l="l" t="t" r="r" b="b"/>
            <a:pathLst>
              <a:path w="1543050" h="1543050">
                <a:moveTo>
                  <a:pt x="771385" y="1542783"/>
                </a:moveTo>
                <a:lnTo>
                  <a:pt x="820096" y="1541262"/>
                </a:lnTo>
                <a:lnTo>
                  <a:pt x="868013" y="1536761"/>
                </a:lnTo>
                <a:lnTo>
                  <a:pt x="915043" y="1529371"/>
                </a:lnTo>
                <a:lnTo>
                  <a:pt x="961097" y="1519183"/>
                </a:lnTo>
                <a:lnTo>
                  <a:pt x="1006082" y="1506287"/>
                </a:lnTo>
                <a:lnTo>
                  <a:pt x="1049908" y="1490775"/>
                </a:lnTo>
                <a:lnTo>
                  <a:pt x="1092483" y="1472738"/>
                </a:lnTo>
                <a:lnTo>
                  <a:pt x="1133718" y="1452267"/>
                </a:lnTo>
                <a:lnTo>
                  <a:pt x="1173520" y="1429453"/>
                </a:lnTo>
                <a:lnTo>
                  <a:pt x="1211798" y="1404387"/>
                </a:lnTo>
                <a:lnTo>
                  <a:pt x="1248463" y="1377161"/>
                </a:lnTo>
                <a:lnTo>
                  <a:pt x="1283421" y="1347865"/>
                </a:lnTo>
                <a:lnTo>
                  <a:pt x="1316583" y="1316589"/>
                </a:lnTo>
                <a:lnTo>
                  <a:pt x="1347857" y="1283427"/>
                </a:lnTo>
                <a:lnTo>
                  <a:pt x="1377153" y="1248467"/>
                </a:lnTo>
                <a:lnTo>
                  <a:pt x="1404379" y="1211803"/>
                </a:lnTo>
                <a:lnTo>
                  <a:pt x="1429444" y="1173523"/>
                </a:lnTo>
                <a:lnTo>
                  <a:pt x="1452257" y="1133721"/>
                </a:lnTo>
                <a:lnTo>
                  <a:pt x="1472728" y="1092486"/>
                </a:lnTo>
                <a:lnTo>
                  <a:pt x="1490764" y="1049910"/>
                </a:lnTo>
                <a:lnTo>
                  <a:pt x="1506275" y="1006083"/>
                </a:lnTo>
                <a:lnTo>
                  <a:pt x="1519171" y="961097"/>
                </a:lnTo>
                <a:lnTo>
                  <a:pt x="1529359" y="915044"/>
                </a:lnTo>
                <a:lnTo>
                  <a:pt x="1536749" y="868013"/>
                </a:lnTo>
                <a:lnTo>
                  <a:pt x="1541250" y="820096"/>
                </a:lnTo>
                <a:lnTo>
                  <a:pt x="1542770" y="771385"/>
                </a:lnTo>
                <a:lnTo>
                  <a:pt x="1541250" y="722676"/>
                </a:lnTo>
                <a:lnTo>
                  <a:pt x="1536749" y="674762"/>
                </a:lnTo>
                <a:lnTo>
                  <a:pt x="1529359" y="627733"/>
                </a:lnTo>
                <a:lnTo>
                  <a:pt x="1519171" y="581681"/>
                </a:lnTo>
                <a:lnTo>
                  <a:pt x="1506275" y="536697"/>
                </a:lnTo>
                <a:lnTo>
                  <a:pt x="1490764" y="492872"/>
                </a:lnTo>
                <a:lnTo>
                  <a:pt x="1472728" y="450297"/>
                </a:lnTo>
                <a:lnTo>
                  <a:pt x="1452257" y="409063"/>
                </a:lnTo>
                <a:lnTo>
                  <a:pt x="1429444" y="369261"/>
                </a:lnTo>
                <a:lnTo>
                  <a:pt x="1404379" y="330982"/>
                </a:lnTo>
                <a:lnTo>
                  <a:pt x="1377153" y="294318"/>
                </a:lnTo>
                <a:lnTo>
                  <a:pt x="1347857" y="259359"/>
                </a:lnTo>
                <a:lnTo>
                  <a:pt x="1316583" y="226196"/>
                </a:lnTo>
                <a:lnTo>
                  <a:pt x="1283421" y="194921"/>
                </a:lnTo>
                <a:lnTo>
                  <a:pt x="1248463" y="165624"/>
                </a:lnTo>
                <a:lnTo>
                  <a:pt x="1211798" y="138398"/>
                </a:lnTo>
                <a:lnTo>
                  <a:pt x="1173520" y="113332"/>
                </a:lnTo>
                <a:lnTo>
                  <a:pt x="1133718" y="90517"/>
                </a:lnTo>
                <a:lnTo>
                  <a:pt x="1092483" y="70046"/>
                </a:lnTo>
                <a:lnTo>
                  <a:pt x="1049908" y="52009"/>
                </a:lnTo>
                <a:lnTo>
                  <a:pt x="1006082" y="36497"/>
                </a:lnTo>
                <a:lnTo>
                  <a:pt x="961097" y="23600"/>
                </a:lnTo>
                <a:lnTo>
                  <a:pt x="915043" y="13412"/>
                </a:lnTo>
                <a:lnTo>
                  <a:pt x="868013" y="6021"/>
                </a:lnTo>
                <a:lnTo>
                  <a:pt x="820096" y="1520"/>
                </a:lnTo>
                <a:lnTo>
                  <a:pt x="771385" y="0"/>
                </a:lnTo>
                <a:lnTo>
                  <a:pt x="722673" y="1520"/>
                </a:lnTo>
                <a:lnTo>
                  <a:pt x="674757" y="6021"/>
                </a:lnTo>
                <a:lnTo>
                  <a:pt x="627726" y="13412"/>
                </a:lnTo>
                <a:lnTo>
                  <a:pt x="581673" y="23600"/>
                </a:lnTo>
                <a:lnTo>
                  <a:pt x="536688" y="36497"/>
                </a:lnTo>
                <a:lnTo>
                  <a:pt x="492862" y="52009"/>
                </a:lnTo>
                <a:lnTo>
                  <a:pt x="450286" y="70046"/>
                </a:lnTo>
                <a:lnTo>
                  <a:pt x="409052" y="90517"/>
                </a:lnTo>
                <a:lnTo>
                  <a:pt x="369250" y="113332"/>
                </a:lnTo>
                <a:lnTo>
                  <a:pt x="330971" y="138398"/>
                </a:lnTo>
                <a:lnTo>
                  <a:pt x="294307" y="165624"/>
                </a:lnTo>
                <a:lnTo>
                  <a:pt x="259348" y="194921"/>
                </a:lnTo>
                <a:lnTo>
                  <a:pt x="226186" y="226196"/>
                </a:lnTo>
                <a:lnTo>
                  <a:pt x="194912" y="259359"/>
                </a:lnTo>
                <a:lnTo>
                  <a:pt x="165617" y="294318"/>
                </a:lnTo>
                <a:lnTo>
                  <a:pt x="138391" y="330982"/>
                </a:lnTo>
                <a:lnTo>
                  <a:pt x="113326" y="369261"/>
                </a:lnTo>
                <a:lnTo>
                  <a:pt x="90512" y="409063"/>
                </a:lnTo>
                <a:lnTo>
                  <a:pt x="70042" y="450297"/>
                </a:lnTo>
                <a:lnTo>
                  <a:pt x="52006" y="492872"/>
                </a:lnTo>
                <a:lnTo>
                  <a:pt x="36494" y="536697"/>
                </a:lnTo>
                <a:lnTo>
                  <a:pt x="23599" y="581681"/>
                </a:lnTo>
                <a:lnTo>
                  <a:pt x="13411" y="627733"/>
                </a:lnTo>
                <a:lnTo>
                  <a:pt x="6021" y="674762"/>
                </a:lnTo>
                <a:lnTo>
                  <a:pt x="1520" y="722676"/>
                </a:lnTo>
                <a:lnTo>
                  <a:pt x="0" y="771385"/>
                </a:lnTo>
                <a:lnTo>
                  <a:pt x="1520" y="820096"/>
                </a:lnTo>
                <a:lnTo>
                  <a:pt x="6021" y="868013"/>
                </a:lnTo>
                <a:lnTo>
                  <a:pt x="13411" y="915044"/>
                </a:lnTo>
                <a:lnTo>
                  <a:pt x="23599" y="961097"/>
                </a:lnTo>
                <a:lnTo>
                  <a:pt x="36494" y="1006083"/>
                </a:lnTo>
                <a:lnTo>
                  <a:pt x="52006" y="1049910"/>
                </a:lnTo>
                <a:lnTo>
                  <a:pt x="70042" y="1092486"/>
                </a:lnTo>
                <a:lnTo>
                  <a:pt x="90512" y="1133721"/>
                </a:lnTo>
                <a:lnTo>
                  <a:pt x="113326" y="1173523"/>
                </a:lnTo>
                <a:lnTo>
                  <a:pt x="138391" y="1211803"/>
                </a:lnTo>
                <a:lnTo>
                  <a:pt x="165617" y="1248467"/>
                </a:lnTo>
                <a:lnTo>
                  <a:pt x="194912" y="1283427"/>
                </a:lnTo>
                <a:lnTo>
                  <a:pt x="226187" y="1316589"/>
                </a:lnTo>
                <a:lnTo>
                  <a:pt x="259348" y="1347865"/>
                </a:lnTo>
                <a:lnTo>
                  <a:pt x="294307" y="1377161"/>
                </a:lnTo>
                <a:lnTo>
                  <a:pt x="330971" y="1404387"/>
                </a:lnTo>
                <a:lnTo>
                  <a:pt x="369250" y="1429453"/>
                </a:lnTo>
                <a:lnTo>
                  <a:pt x="409052" y="1452267"/>
                </a:lnTo>
                <a:lnTo>
                  <a:pt x="450286" y="1472738"/>
                </a:lnTo>
                <a:lnTo>
                  <a:pt x="492862" y="1490775"/>
                </a:lnTo>
                <a:lnTo>
                  <a:pt x="536688" y="1506287"/>
                </a:lnTo>
                <a:lnTo>
                  <a:pt x="581673" y="1519183"/>
                </a:lnTo>
                <a:lnTo>
                  <a:pt x="627726" y="1529371"/>
                </a:lnTo>
                <a:lnTo>
                  <a:pt x="674757" y="1536761"/>
                </a:lnTo>
                <a:lnTo>
                  <a:pt x="722673" y="1541262"/>
                </a:lnTo>
                <a:lnTo>
                  <a:pt x="771385" y="1542783"/>
                </a:lnTo>
                <a:close/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" name="object 19">
            <a:extLst>
              <a:ext uri="{FF2B5EF4-FFF2-40B4-BE49-F238E27FC236}">
                <a16:creationId xmlns:a16="http://schemas.microsoft.com/office/drawing/2014/main" id="{2E08330D-4634-CC4C-9AC4-CEC524965DF1}"/>
              </a:ext>
            </a:extLst>
          </p:cNvPr>
          <p:cNvSpPr txBox="1"/>
          <p:nvPr/>
        </p:nvSpPr>
        <p:spPr>
          <a:xfrm>
            <a:off x="2013529" y="3757923"/>
            <a:ext cx="519430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B2C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7493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HDS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9" name="object 20">
            <a:extLst>
              <a:ext uri="{FF2B5EF4-FFF2-40B4-BE49-F238E27FC236}">
                <a16:creationId xmlns:a16="http://schemas.microsoft.com/office/drawing/2014/main" id="{6932924F-AB7D-2B42-8A59-761D244D90A4}"/>
              </a:ext>
            </a:extLst>
          </p:cNvPr>
          <p:cNvSpPr txBox="1"/>
          <p:nvPr/>
        </p:nvSpPr>
        <p:spPr>
          <a:xfrm>
            <a:off x="6508298" y="2503817"/>
            <a:ext cx="4947102" cy="2296783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245745" marR="17780" lvl="0" indent="-233045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Provide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full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-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stack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hardware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and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software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to Global 200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companies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in non competing industries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0" lvl="0" indent="-233045" algn="l" defTabSz="914400" rtl="0" eaLnBrk="1" fontAlgn="auto" latinLnBrk="0" hangingPunct="1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Increased throughput at half the cost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398145" lvl="0" indent="-233045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Agreements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in place with Ingram</a:t>
            </a:r>
            <a:r>
              <a:rPr kumimoji="0" sz="2000" b="0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Micro 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and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Toyota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CBE0C-AB43-C641-8E94-87C1A24D5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468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30580"/>
            <a:ext cx="821690" cy="0"/>
          </a:xfrm>
          <a:custGeom>
            <a:avLst/>
            <a:gdLst/>
            <a:ahLst/>
            <a:cxnLst/>
            <a:rect l="l" t="t" r="r" b="b"/>
            <a:pathLst>
              <a:path w="821690">
                <a:moveTo>
                  <a:pt x="0" y="0"/>
                </a:moveTo>
                <a:lnTo>
                  <a:pt x="821437" y="0"/>
                </a:lnTo>
              </a:path>
            </a:pathLst>
          </a:custGeom>
          <a:ln w="25400">
            <a:solidFill>
              <a:srgbClr val="00A6AB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00264" y="533400"/>
            <a:ext cx="11167936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75" dirty="0">
                <a:solidFill>
                  <a:srgbClr val="2D2A2B"/>
                </a:solidFill>
              </a:rPr>
              <a:t>Our</a:t>
            </a:r>
            <a:r>
              <a:rPr lang="en-US" b="1" spc="-75" dirty="0">
                <a:solidFill>
                  <a:srgbClr val="2D2A2B"/>
                </a:solidFill>
              </a:rPr>
              <a:t> </a:t>
            </a:r>
            <a:r>
              <a:rPr b="1" spc="-95" dirty="0">
                <a:solidFill>
                  <a:srgbClr val="2D2A2B"/>
                </a:solidFill>
              </a:rPr>
              <a:t>Design</a:t>
            </a:r>
            <a:r>
              <a:rPr lang="en-US" b="1" spc="-95" dirty="0">
                <a:solidFill>
                  <a:srgbClr val="2D2A2B"/>
                </a:solidFill>
              </a:rPr>
              <a:t> </a:t>
            </a:r>
            <a:r>
              <a:rPr b="1" spc="-100" dirty="0">
                <a:solidFill>
                  <a:srgbClr val="2D2A2B"/>
                </a:solidFill>
              </a:rPr>
              <a:t>Proces</a:t>
            </a:r>
            <a:r>
              <a:rPr lang="en-US" b="1" spc="-100" dirty="0">
                <a:solidFill>
                  <a:srgbClr val="2D2A2B"/>
                </a:solidFill>
              </a:rPr>
              <a:t>s </a:t>
            </a:r>
            <a:r>
              <a:rPr b="1" spc="-90" dirty="0">
                <a:solidFill>
                  <a:srgbClr val="2D2A2B"/>
                </a:solidFill>
              </a:rPr>
              <a:t>Bega</a:t>
            </a:r>
            <a:r>
              <a:rPr lang="en-US" b="1" spc="-90" dirty="0">
                <a:solidFill>
                  <a:srgbClr val="2D2A2B"/>
                </a:solidFill>
              </a:rPr>
              <a:t>n </a:t>
            </a:r>
            <a:r>
              <a:rPr b="1" spc="-85" dirty="0">
                <a:solidFill>
                  <a:srgbClr val="2D2A2B"/>
                </a:solidFill>
              </a:rPr>
              <a:t>wit</a:t>
            </a:r>
            <a:r>
              <a:rPr lang="en-US" b="1" spc="-85" dirty="0">
                <a:solidFill>
                  <a:srgbClr val="2D2A2B"/>
                </a:solidFill>
              </a:rPr>
              <a:t>h a few </a:t>
            </a:r>
            <a:r>
              <a:rPr b="1" spc="-110" dirty="0">
                <a:solidFill>
                  <a:srgbClr val="2D2A2B"/>
                </a:solidFill>
              </a:rPr>
              <a:t>“Non-Starters”</a:t>
            </a:r>
            <a:endParaRPr b="1" dirty="0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B366B8E8-CB62-D843-87AC-179F65F73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264" y="1066800"/>
            <a:ext cx="11167936" cy="1292662"/>
          </a:xfrm>
        </p:spPr>
        <p:txBody>
          <a:bodyPr/>
          <a:lstStyle/>
          <a:p>
            <a:r>
              <a:rPr lang="en-US" dirty="0">
                <a:solidFill>
                  <a:srgbClr val="A33584"/>
                </a:solidFill>
                <a:cs typeface="Helvetica Neue" panose="02000503000000020004" pitchFamily="2" charset="0"/>
              </a:rPr>
              <a:t>Thoughtful, purpose-built technology elevates HDS above the competition</a:t>
            </a:r>
            <a:endParaRPr lang="en-US" dirty="0">
              <a:cs typeface="Helvetica Neue" panose="02000503000000020004" pitchFamily="2" charset="0"/>
            </a:endParaRPr>
          </a:p>
          <a:p>
            <a:endParaRPr lang="en-US" dirty="0"/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3404" y="2012157"/>
            <a:ext cx="1341120" cy="1341120"/>
          </a:xfrm>
          <a:custGeom>
            <a:avLst/>
            <a:gdLst/>
            <a:ahLst/>
            <a:cxnLst/>
            <a:rect l="l" t="t" r="r" b="b"/>
            <a:pathLst>
              <a:path w="1341120" h="1341120">
                <a:moveTo>
                  <a:pt x="670560" y="1341120"/>
                </a:moveTo>
                <a:lnTo>
                  <a:pt x="718449" y="1339436"/>
                </a:lnTo>
                <a:lnTo>
                  <a:pt x="765429" y="1334460"/>
                </a:lnTo>
                <a:lnTo>
                  <a:pt x="811387" y="1326307"/>
                </a:lnTo>
                <a:lnTo>
                  <a:pt x="856209" y="1315088"/>
                </a:lnTo>
                <a:lnTo>
                  <a:pt x="899782" y="1300918"/>
                </a:lnTo>
                <a:lnTo>
                  <a:pt x="941992" y="1283911"/>
                </a:lnTo>
                <a:lnTo>
                  <a:pt x="982726" y="1264179"/>
                </a:lnTo>
                <a:lnTo>
                  <a:pt x="1021870" y="1241836"/>
                </a:lnTo>
                <a:lnTo>
                  <a:pt x="1059312" y="1216996"/>
                </a:lnTo>
                <a:lnTo>
                  <a:pt x="1094936" y="1189772"/>
                </a:lnTo>
                <a:lnTo>
                  <a:pt x="1128631" y="1160277"/>
                </a:lnTo>
                <a:lnTo>
                  <a:pt x="1160282" y="1128626"/>
                </a:lnTo>
                <a:lnTo>
                  <a:pt x="1189776" y="1094931"/>
                </a:lnTo>
                <a:lnTo>
                  <a:pt x="1216999" y="1059306"/>
                </a:lnTo>
                <a:lnTo>
                  <a:pt x="1241839" y="1021865"/>
                </a:lnTo>
                <a:lnTo>
                  <a:pt x="1264181" y="982721"/>
                </a:lnTo>
                <a:lnTo>
                  <a:pt x="1283913" y="941987"/>
                </a:lnTo>
                <a:lnTo>
                  <a:pt x="1300920" y="899777"/>
                </a:lnTo>
                <a:lnTo>
                  <a:pt x="1315089" y="856205"/>
                </a:lnTo>
                <a:lnTo>
                  <a:pt x="1326307" y="811383"/>
                </a:lnTo>
                <a:lnTo>
                  <a:pt x="1334461" y="765426"/>
                </a:lnTo>
                <a:lnTo>
                  <a:pt x="1339436" y="718447"/>
                </a:lnTo>
                <a:lnTo>
                  <a:pt x="1341120" y="670560"/>
                </a:lnTo>
                <a:lnTo>
                  <a:pt x="1339436" y="622672"/>
                </a:lnTo>
                <a:lnTo>
                  <a:pt x="1334461" y="575693"/>
                </a:lnTo>
                <a:lnTo>
                  <a:pt x="1326307" y="529736"/>
                </a:lnTo>
                <a:lnTo>
                  <a:pt x="1315089" y="484914"/>
                </a:lnTo>
                <a:lnTo>
                  <a:pt x="1300920" y="441342"/>
                </a:lnTo>
                <a:lnTo>
                  <a:pt x="1283913" y="399132"/>
                </a:lnTo>
                <a:lnTo>
                  <a:pt x="1264181" y="358398"/>
                </a:lnTo>
                <a:lnTo>
                  <a:pt x="1241839" y="319254"/>
                </a:lnTo>
                <a:lnTo>
                  <a:pt x="1216999" y="281813"/>
                </a:lnTo>
                <a:lnTo>
                  <a:pt x="1189776" y="246188"/>
                </a:lnTo>
                <a:lnTo>
                  <a:pt x="1160282" y="212493"/>
                </a:lnTo>
                <a:lnTo>
                  <a:pt x="1128631" y="180842"/>
                </a:lnTo>
                <a:lnTo>
                  <a:pt x="1094936" y="151347"/>
                </a:lnTo>
                <a:lnTo>
                  <a:pt x="1059312" y="124123"/>
                </a:lnTo>
                <a:lnTo>
                  <a:pt x="1021870" y="99283"/>
                </a:lnTo>
                <a:lnTo>
                  <a:pt x="982726" y="76940"/>
                </a:lnTo>
                <a:lnTo>
                  <a:pt x="941992" y="57208"/>
                </a:lnTo>
                <a:lnTo>
                  <a:pt x="899782" y="40201"/>
                </a:lnTo>
                <a:lnTo>
                  <a:pt x="856209" y="26031"/>
                </a:lnTo>
                <a:lnTo>
                  <a:pt x="811387" y="14812"/>
                </a:lnTo>
                <a:lnTo>
                  <a:pt x="765429" y="6659"/>
                </a:lnTo>
                <a:lnTo>
                  <a:pt x="718449" y="1683"/>
                </a:lnTo>
                <a:lnTo>
                  <a:pt x="670560" y="0"/>
                </a:lnTo>
                <a:lnTo>
                  <a:pt x="622670" y="1683"/>
                </a:lnTo>
                <a:lnTo>
                  <a:pt x="575690" y="6659"/>
                </a:lnTo>
                <a:lnTo>
                  <a:pt x="529732" y="14812"/>
                </a:lnTo>
                <a:lnTo>
                  <a:pt x="484910" y="26031"/>
                </a:lnTo>
                <a:lnTo>
                  <a:pt x="441337" y="40201"/>
                </a:lnTo>
                <a:lnTo>
                  <a:pt x="399127" y="57208"/>
                </a:lnTo>
                <a:lnTo>
                  <a:pt x="358393" y="76940"/>
                </a:lnTo>
                <a:lnTo>
                  <a:pt x="319249" y="99283"/>
                </a:lnTo>
                <a:lnTo>
                  <a:pt x="281807" y="124123"/>
                </a:lnTo>
                <a:lnTo>
                  <a:pt x="246183" y="151347"/>
                </a:lnTo>
                <a:lnTo>
                  <a:pt x="212488" y="180842"/>
                </a:lnTo>
                <a:lnTo>
                  <a:pt x="180837" y="212493"/>
                </a:lnTo>
                <a:lnTo>
                  <a:pt x="151343" y="246188"/>
                </a:lnTo>
                <a:lnTo>
                  <a:pt x="124120" y="281813"/>
                </a:lnTo>
                <a:lnTo>
                  <a:pt x="99280" y="319254"/>
                </a:lnTo>
                <a:lnTo>
                  <a:pt x="76938" y="358398"/>
                </a:lnTo>
                <a:lnTo>
                  <a:pt x="57206" y="399132"/>
                </a:lnTo>
                <a:lnTo>
                  <a:pt x="40199" y="441342"/>
                </a:lnTo>
                <a:lnTo>
                  <a:pt x="26030" y="484914"/>
                </a:lnTo>
                <a:lnTo>
                  <a:pt x="14812" y="529736"/>
                </a:lnTo>
                <a:lnTo>
                  <a:pt x="6658" y="575693"/>
                </a:lnTo>
                <a:lnTo>
                  <a:pt x="1683" y="622672"/>
                </a:lnTo>
                <a:lnTo>
                  <a:pt x="0" y="670560"/>
                </a:lnTo>
                <a:lnTo>
                  <a:pt x="1683" y="718447"/>
                </a:lnTo>
                <a:lnTo>
                  <a:pt x="6658" y="765426"/>
                </a:lnTo>
                <a:lnTo>
                  <a:pt x="14812" y="811383"/>
                </a:lnTo>
                <a:lnTo>
                  <a:pt x="26030" y="856205"/>
                </a:lnTo>
                <a:lnTo>
                  <a:pt x="40199" y="899777"/>
                </a:lnTo>
                <a:lnTo>
                  <a:pt x="57206" y="941987"/>
                </a:lnTo>
                <a:lnTo>
                  <a:pt x="76938" y="982721"/>
                </a:lnTo>
                <a:lnTo>
                  <a:pt x="99280" y="1021865"/>
                </a:lnTo>
                <a:lnTo>
                  <a:pt x="124120" y="1059306"/>
                </a:lnTo>
                <a:lnTo>
                  <a:pt x="151343" y="1094931"/>
                </a:lnTo>
                <a:lnTo>
                  <a:pt x="180837" y="1128626"/>
                </a:lnTo>
                <a:lnTo>
                  <a:pt x="212488" y="1160277"/>
                </a:lnTo>
                <a:lnTo>
                  <a:pt x="246183" y="1189772"/>
                </a:lnTo>
                <a:lnTo>
                  <a:pt x="281807" y="1216996"/>
                </a:lnTo>
                <a:lnTo>
                  <a:pt x="319249" y="1241836"/>
                </a:lnTo>
                <a:lnTo>
                  <a:pt x="358393" y="1264179"/>
                </a:lnTo>
                <a:lnTo>
                  <a:pt x="399127" y="1283911"/>
                </a:lnTo>
                <a:lnTo>
                  <a:pt x="441337" y="1300918"/>
                </a:lnTo>
                <a:lnTo>
                  <a:pt x="484910" y="1315088"/>
                </a:lnTo>
                <a:lnTo>
                  <a:pt x="529732" y="1326307"/>
                </a:lnTo>
                <a:lnTo>
                  <a:pt x="575690" y="1334460"/>
                </a:lnTo>
                <a:lnTo>
                  <a:pt x="622670" y="1339436"/>
                </a:lnTo>
                <a:lnTo>
                  <a:pt x="670560" y="134112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51052BE3-EE80-644E-98CA-E94B7FECC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14" y="1905000"/>
            <a:ext cx="1841500" cy="13843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19769" y="3373602"/>
            <a:ext cx="1088390" cy="666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2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Monolithic Solutions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</a:b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70893" y="3373602"/>
            <a:ext cx="1255395" cy="4488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-200025" algn="ctr" defTabSz="914400" rtl="0" eaLnBrk="1" fontAlgn="auto" latinLnBrk="0" hangingPunct="1">
              <a:lnSpc>
                <a:spcPts val="172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Building</a:t>
            </a:r>
            <a:r>
              <a:rPr kumimoji="0" sz="1600" b="1" i="0" u="none" strike="noStrike" kern="120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Point  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Solutions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0" name="object 10" descr="Picture of a robot arm"/>
          <p:cNvSpPr/>
          <p:nvPr/>
        </p:nvSpPr>
        <p:spPr>
          <a:xfrm>
            <a:off x="4328030" y="2012154"/>
            <a:ext cx="1341120" cy="1341120"/>
          </a:xfrm>
          <a:custGeom>
            <a:avLst/>
            <a:gdLst/>
            <a:ahLst/>
            <a:cxnLst/>
            <a:rect l="l" t="t" r="r" b="b"/>
            <a:pathLst>
              <a:path w="1341120" h="1341120">
                <a:moveTo>
                  <a:pt x="670560" y="1341120"/>
                </a:moveTo>
                <a:lnTo>
                  <a:pt x="718449" y="1339436"/>
                </a:lnTo>
                <a:lnTo>
                  <a:pt x="765429" y="1334460"/>
                </a:lnTo>
                <a:lnTo>
                  <a:pt x="811387" y="1326307"/>
                </a:lnTo>
                <a:lnTo>
                  <a:pt x="856209" y="1315088"/>
                </a:lnTo>
                <a:lnTo>
                  <a:pt x="899782" y="1300918"/>
                </a:lnTo>
                <a:lnTo>
                  <a:pt x="941992" y="1283911"/>
                </a:lnTo>
                <a:lnTo>
                  <a:pt x="982726" y="1264179"/>
                </a:lnTo>
                <a:lnTo>
                  <a:pt x="1021870" y="1241836"/>
                </a:lnTo>
                <a:lnTo>
                  <a:pt x="1059312" y="1216996"/>
                </a:lnTo>
                <a:lnTo>
                  <a:pt x="1094936" y="1189772"/>
                </a:lnTo>
                <a:lnTo>
                  <a:pt x="1128631" y="1160277"/>
                </a:lnTo>
                <a:lnTo>
                  <a:pt x="1160282" y="1128626"/>
                </a:lnTo>
                <a:lnTo>
                  <a:pt x="1189776" y="1094931"/>
                </a:lnTo>
                <a:lnTo>
                  <a:pt x="1216999" y="1059306"/>
                </a:lnTo>
                <a:lnTo>
                  <a:pt x="1241839" y="1021865"/>
                </a:lnTo>
                <a:lnTo>
                  <a:pt x="1264181" y="982721"/>
                </a:lnTo>
                <a:lnTo>
                  <a:pt x="1283913" y="941987"/>
                </a:lnTo>
                <a:lnTo>
                  <a:pt x="1300920" y="899777"/>
                </a:lnTo>
                <a:lnTo>
                  <a:pt x="1315089" y="856205"/>
                </a:lnTo>
                <a:lnTo>
                  <a:pt x="1326307" y="811383"/>
                </a:lnTo>
                <a:lnTo>
                  <a:pt x="1334461" y="765426"/>
                </a:lnTo>
                <a:lnTo>
                  <a:pt x="1339436" y="718447"/>
                </a:lnTo>
                <a:lnTo>
                  <a:pt x="1341120" y="670560"/>
                </a:lnTo>
                <a:lnTo>
                  <a:pt x="1339436" y="622672"/>
                </a:lnTo>
                <a:lnTo>
                  <a:pt x="1334461" y="575693"/>
                </a:lnTo>
                <a:lnTo>
                  <a:pt x="1326307" y="529736"/>
                </a:lnTo>
                <a:lnTo>
                  <a:pt x="1315089" y="484914"/>
                </a:lnTo>
                <a:lnTo>
                  <a:pt x="1300920" y="441342"/>
                </a:lnTo>
                <a:lnTo>
                  <a:pt x="1283913" y="399132"/>
                </a:lnTo>
                <a:lnTo>
                  <a:pt x="1264181" y="358398"/>
                </a:lnTo>
                <a:lnTo>
                  <a:pt x="1241839" y="319254"/>
                </a:lnTo>
                <a:lnTo>
                  <a:pt x="1216999" y="281813"/>
                </a:lnTo>
                <a:lnTo>
                  <a:pt x="1189776" y="246188"/>
                </a:lnTo>
                <a:lnTo>
                  <a:pt x="1160282" y="212493"/>
                </a:lnTo>
                <a:lnTo>
                  <a:pt x="1128631" y="180842"/>
                </a:lnTo>
                <a:lnTo>
                  <a:pt x="1094936" y="151347"/>
                </a:lnTo>
                <a:lnTo>
                  <a:pt x="1059312" y="124123"/>
                </a:lnTo>
                <a:lnTo>
                  <a:pt x="1021870" y="99283"/>
                </a:lnTo>
                <a:lnTo>
                  <a:pt x="982726" y="76940"/>
                </a:lnTo>
                <a:lnTo>
                  <a:pt x="941992" y="57208"/>
                </a:lnTo>
                <a:lnTo>
                  <a:pt x="899782" y="40201"/>
                </a:lnTo>
                <a:lnTo>
                  <a:pt x="856209" y="26031"/>
                </a:lnTo>
                <a:lnTo>
                  <a:pt x="811387" y="14812"/>
                </a:lnTo>
                <a:lnTo>
                  <a:pt x="765429" y="6659"/>
                </a:lnTo>
                <a:lnTo>
                  <a:pt x="718449" y="1683"/>
                </a:lnTo>
                <a:lnTo>
                  <a:pt x="670560" y="0"/>
                </a:lnTo>
                <a:lnTo>
                  <a:pt x="622670" y="1683"/>
                </a:lnTo>
                <a:lnTo>
                  <a:pt x="575690" y="6659"/>
                </a:lnTo>
                <a:lnTo>
                  <a:pt x="529732" y="14812"/>
                </a:lnTo>
                <a:lnTo>
                  <a:pt x="484910" y="26031"/>
                </a:lnTo>
                <a:lnTo>
                  <a:pt x="441337" y="40201"/>
                </a:lnTo>
                <a:lnTo>
                  <a:pt x="399127" y="57208"/>
                </a:lnTo>
                <a:lnTo>
                  <a:pt x="358393" y="76940"/>
                </a:lnTo>
                <a:lnTo>
                  <a:pt x="319249" y="99283"/>
                </a:lnTo>
                <a:lnTo>
                  <a:pt x="281807" y="124123"/>
                </a:lnTo>
                <a:lnTo>
                  <a:pt x="246183" y="151347"/>
                </a:lnTo>
                <a:lnTo>
                  <a:pt x="212488" y="180842"/>
                </a:lnTo>
                <a:lnTo>
                  <a:pt x="180837" y="212493"/>
                </a:lnTo>
                <a:lnTo>
                  <a:pt x="151343" y="246188"/>
                </a:lnTo>
                <a:lnTo>
                  <a:pt x="124120" y="281813"/>
                </a:lnTo>
                <a:lnTo>
                  <a:pt x="99280" y="319254"/>
                </a:lnTo>
                <a:lnTo>
                  <a:pt x="76938" y="358398"/>
                </a:lnTo>
                <a:lnTo>
                  <a:pt x="57206" y="399132"/>
                </a:lnTo>
                <a:lnTo>
                  <a:pt x="40199" y="441342"/>
                </a:lnTo>
                <a:lnTo>
                  <a:pt x="26030" y="484914"/>
                </a:lnTo>
                <a:lnTo>
                  <a:pt x="14812" y="529736"/>
                </a:lnTo>
                <a:lnTo>
                  <a:pt x="6658" y="575693"/>
                </a:lnTo>
                <a:lnTo>
                  <a:pt x="1683" y="622672"/>
                </a:lnTo>
                <a:lnTo>
                  <a:pt x="0" y="670560"/>
                </a:lnTo>
                <a:lnTo>
                  <a:pt x="1683" y="718447"/>
                </a:lnTo>
                <a:lnTo>
                  <a:pt x="6658" y="765426"/>
                </a:lnTo>
                <a:lnTo>
                  <a:pt x="14812" y="811383"/>
                </a:lnTo>
                <a:lnTo>
                  <a:pt x="26030" y="856205"/>
                </a:lnTo>
                <a:lnTo>
                  <a:pt x="40199" y="899777"/>
                </a:lnTo>
                <a:lnTo>
                  <a:pt x="57206" y="941987"/>
                </a:lnTo>
                <a:lnTo>
                  <a:pt x="76938" y="982721"/>
                </a:lnTo>
                <a:lnTo>
                  <a:pt x="99280" y="1021865"/>
                </a:lnTo>
                <a:lnTo>
                  <a:pt x="124120" y="1059306"/>
                </a:lnTo>
                <a:lnTo>
                  <a:pt x="151343" y="1094931"/>
                </a:lnTo>
                <a:lnTo>
                  <a:pt x="180837" y="1128626"/>
                </a:lnTo>
                <a:lnTo>
                  <a:pt x="212488" y="1160277"/>
                </a:lnTo>
                <a:lnTo>
                  <a:pt x="246183" y="1189772"/>
                </a:lnTo>
                <a:lnTo>
                  <a:pt x="281807" y="1216996"/>
                </a:lnTo>
                <a:lnTo>
                  <a:pt x="319249" y="1241836"/>
                </a:lnTo>
                <a:lnTo>
                  <a:pt x="358393" y="1264179"/>
                </a:lnTo>
                <a:lnTo>
                  <a:pt x="399127" y="1283911"/>
                </a:lnTo>
                <a:lnTo>
                  <a:pt x="441337" y="1300918"/>
                </a:lnTo>
                <a:lnTo>
                  <a:pt x="484910" y="1315088"/>
                </a:lnTo>
                <a:lnTo>
                  <a:pt x="529732" y="1326307"/>
                </a:lnTo>
                <a:lnTo>
                  <a:pt x="575690" y="1334460"/>
                </a:lnTo>
                <a:lnTo>
                  <a:pt x="622670" y="1339436"/>
                </a:lnTo>
                <a:lnTo>
                  <a:pt x="670560" y="134112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6" name="Picture 45" descr="Picture of a robot arm">
            <a:extLst>
              <a:ext uri="{FF2B5EF4-FFF2-40B4-BE49-F238E27FC236}">
                <a16:creationId xmlns:a16="http://schemas.microsoft.com/office/drawing/2014/main" id="{CE6141B4-5984-ED4C-BF78-5F3AA7CF3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340" y="1905000"/>
            <a:ext cx="1714500" cy="13843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355333" y="3373602"/>
            <a:ext cx="1616075" cy="4488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ctr" defTabSz="914400" rtl="0" eaLnBrk="1" fontAlgn="auto" latinLnBrk="0" hangingPunct="1">
              <a:lnSpc>
                <a:spcPts val="172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Conveyors</a:t>
            </a:r>
            <a:r>
              <a:rPr kumimoji="0" lang="en-US" sz="1600" b="1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Between</a:t>
            </a:r>
            <a:r>
              <a:rPr kumimoji="0" lang="en-US" sz="1600" b="1" i="0" u="none" strike="noStrike" kern="1200" cap="none" spc="-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Modules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pic>
        <p:nvPicPr>
          <p:cNvPr id="47" name="Picture 46" descr="picture of conveyers ">
            <a:extLst>
              <a:ext uri="{FF2B5EF4-FFF2-40B4-BE49-F238E27FC236}">
                <a16:creationId xmlns:a16="http://schemas.microsoft.com/office/drawing/2014/main" id="{71CA03CB-9213-2640-AAC2-61006E354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070" y="1905000"/>
            <a:ext cx="1752600" cy="13843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892223" y="3373602"/>
            <a:ext cx="1125855" cy="4488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ctr" defTabSz="914400" rtl="0" eaLnBrk="1" fontAlgn="auto" latinLnBrk="0" hangingPunct="1">
              <a:lnSpc>
                <a:spcPts val="172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Module  P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oli</a:t>
            </a:r>
            <a:r>
              <a:rPr kumimoji="0" sz="1600" b="1" i="0" u="none" strike="noStrike" kern="120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e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ation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31C46DF0-CDA5-134B-AFA1-617955563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0900" y="1905000"/>
            <a:ext cx="1968500" cy="138430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103882" y="5583402"/>
            <a:ext cx="132016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Customization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3404" y="4138302"/>
            <a:ext cx="1341120" cy="1341120"/>
          </a:xfrm>
          <a:custGeom>
            <a:avLst/>
            <a:gdLst/>
            <a:ahLst/>
            <a:cxnLst/>
            <a:rect l="l" t="t" r="r" b="b"/>
            <a:pathLst>
              <a:path w="1341120" h="1341120">
                <a:moveTo>
                  <a:pt x="670560" y="1341120"/>
                </a:moveTo>
                <a:lnTo>
                  <a:pt x="718449" y="1339436"/>
                </a:lnTo>
                <a:lnTo>
                  <a:pt x="765429" y="1334460"/>
                </a:lnTo>
                <a:lnTo>
                  <a:pt x="811387" y="1326307"/>
                </a:lnTo>
                <a:lnTo>
                  <a:pt x="856209" y="1315088"/>
                </a:lnTo>
                <a:lnTo>
                  <a:pt x="899782" y="1300918"/>
                </a:lnTo>
                <a:lnTo>
                  <a:pt x="941992" y="1283911"/>
                </a:lnTo>
                <a:lnTo>
                  <a:pt x="982726" y="1264179"/>
                </a:lnTo>
                <a:lnTo>
                  <a:pt x="1021870" y="1241836"/>
                </a:lnTo>
                <a:lnTo>
                  <a:pt x="1059312" y="1216996"/>
                </a:lnTo>
                <a:lnTo>
                  <a:pt x="1094936" y="1189772"/>
                </a:lnTo>
                <a:lnTo>
                  <a:pt x="1128631" y="1160277"/>
                </a:lnTo>
                <a:lnTo>
                  <a:pt x="1160282" y="1128626"/>
                </a:lnTo>
                <a:lnTo>
                  <a:pt x="1189776" y="1094931"/>
                </a:lnTo>
                <a:lnTo>
                  <a:pt x="1216999" y="1059306"/>
                </a:lnTo>
                <a:lnTo>
                  <a:pt x="1241839" y="1021865"/>
                </a:lnTo>
                <a:lnTo>
                  <a:pt x="1264181" y="982721"/>
                </a:lnTo>
                <a:lnTo>
                  <a:pt x="1283913" y="941987"/>
                </a:lnTo>
                <a:lnTo>
                  <a:pt x="1300920" y="899777"/>
                </a:lnTo>
                <a:lnTo>
                  <a:pt x="1315089" y="856205"/>
                </a:lnTo>
                <a:lnTo>
                  <a:pt x="1326307" y="811383"/>
                </a:lnTo>
                <a:lnTo>
                  <a:pt x="1334461" y="765426"/>
                </a:lnTo>
                <a:lnTo>
                  <a:pt x="1339436" y="718447"/>
                </a:lnTo>
                <a:lnTo>
                  <a:pt x="1341120" y="670560"/>
                </a:lnTo>
                <a:lnTo>
                  <a:pt x="1339436" y="622672"/>
                </a:lnTo>
                <a:lnTo>
                  <a:pt x="1334461" y="575693"/>
                </a:lnTo>
                <a:lnTo>
                  <a:pt x="1326307" y="529736"/>
                </a:lnTo>
                <a:lnTo>
                  <a:pt x="1315089" y="484914"/>
                </a:lnTo>
                <a:lnTo>
                  <a:pt x="1300920" y="441342"/>
                </a:lnTo>
                <a:lnTo>
                  <a:pt x="1283913" y="399132"/>
                </a:lnTo>
                <a:lnTo>
                  <a:pt x="1264181" y="358398"/>
                </a:lnTo>
                <a:lnTo>
                  <a:pt x="1241839" y="319254"/>
                </a:lnTo>
                <a:lnTo>
                  <a:pt x="1216999" y="281813"/>
                </a:lnTo>
                <a:lnTo>
                  <a:pt x="1189776" y="246188"/>
                </a:lnTo>
                <a:lnTo>
                  <a:pt x="1160282" y="212493"/>
                </a:lnTo>
                <a:lnTo>
                  <a:pt x="1128631" y="180842"/>
                </a:lnTo>
                <a:lnTo>
                  <a:pt x="1094936" y="151347"/>
                </a:lnTo>
                <a:lnTo>
                  <a:pt x="1059312" y="124123"/>
                </a:lnTo>
                <a:lnTo>
                  <a:pt x="1021870" y="99283"/>
                </a:lnTo>
                <a:lnTo>
                  <a:pt x="982726" y="76940"/>
                </a:lnTo>
                <a:lnTo>
                  <a:pt x="941992" y="57208"/>
                </a:lnTo>
                <a:lnTo>
                  <a:pt x="899782" y="40201"/>
                </a:lnTo>
                <a:lnTo>
                  <a:pt x="856209" y="26031"/>
                </a:lnTo>
                <a:lnTo>
                  <a:pt x="811387" y="14812"/>
                </a:lnTo>
                <a:lnTo>
                  <a:pt x="765429" y="6659"/>
                </a:lnTo>
                <a:lnTo>
                  <a:pt x="718449" y="1683"/>
                </a:lnTo>
                <a:lnTo>
                  <a:pt x="670560" y="0"/>
                </a:lnTo>
                <a:lnTo>
                  <a:pt x="622670" y="1683"/>
                </a:lnTo>
                <a:lnTo>
                  <a:pt x="575690" y="6659"/>
                </a:lnTo>
                <a:lnTo>
                  <a:pt x="529732" y="14812"/>
                </a:lnTo>
                <a:lnTo>
                  <a:pt x="484910" y="26031"/>
                </a:lnTo>
                <a:lnTo>
                  <a:pt x="441337" y="40201"/>
                </a:lnTo>
                <a:lnTo>
                  <a:pt x="399127" y="57208"/>
                </a:lnTo>
                <a:lnTo>
                  <a:pt x="358393" y="76940"/>
                </a:lnTo>
                <a:lnTo>
                  <a:pt x="319249" y="99283"/>
                </a:lnTo>
                <a:lnTo>
                  <a:pt x="281807" y="124123"/>
                </a:lnTo>
                <a:lnTo>
                  <a:pt x="246183" y="151347"/>
                </a:lnTo>
                <a:lnTo>
                  <a:pt x="212488" y="180842"/>
                </a:lnTo>
                <a:lnTo>
                  <a:pt x="180837" y="212493"/>
                </a:lnTo>
                <a:lnTo>
                  <a:pt x="151343" y="246188"/>
                </a:lnTo>
                <a:lnTo>
                  <a:pt x="124120" y="281813"/>
                </a:lnTo>
                <a:lnTo>
                  <a:pt x="99280" y="319254"/>
                </a:lnTo>
                <a:lnTo>
                  <a:pt x="76938" y="358398"/>
                </a:lnTo>
                <a:lnTo>
                  <a:pt x="57206" y="399132"/>
                </a:lnTo>
                <a:lnTo>
                  <a:pt x="40199" y="441342"/>
                </a:lnTo>
                <a:lnTo>
                  <a:pt x="26030" y="484914"/>
                </a:lnTo>
                <a:lnTo>
                  <a:pt x="14812" y="529736"/>
                </a:lnTo>
                <a:lnTo>
                  <a:pt x="6658" y="575693"/>
                </a:lnTo>
                <a:lnTo>
                  <a:pt x="1683" y="622672"/>
                </a:lnTo>
                <a:lnTo>
                  <a:pt x="0" y="670560"/>
                </a:lnTo>
                <a:lnTo>
                  <a:pt x="1683" y="718447"/>
                </a:lnTo>
                <a:lnTo>
                  <a:pt x="6658" y="765426"/>
                </a:lnTo>
                <a:lnTo>
                  <a:pt x="14812" y="811383"/>
                </a:lnTo>
                <a:lnTo>
                  <a:pt x="26030" y="856205"/>
                </a:lnTo>
                <a:lnTo>
                  <a:pt x="40199" y="899777"/>
                </a:lnTo>
                <a:lnTo>
                  <a:pt x="57206" y="941987"/>
                </a:lnTo>
                <a:lnTo>
                  <a:pt x="76938" y="982721"/>
                </a:lnTo>
                <a:lnTo>
                  <a:pt x="99280" y="1021865"/>
                </a:lnTo>
                <a:lnTo>
                  <a:pt x="124120" y="1059306"/>
                </a:lnTo>
                <a:lnTo>
                  <a:pt x="151343" y="1094931"/>
                </a:lnTo>
                <a:lnTo>
                  <a:pt x="180837" y="1128626"/>
                </a:lnTo>
                <a:lnTo>
                  <a:pt x="212488" y="1160277"/>
                </a:lnTo>
                <a:lnTo>
                  <a:pt x="246183" y="1189772"/>
                </a:lnTo>
                <a:lnTo>
                  <a:pt x="281807" y="1216996"/>
                </a:lnTo>
                <a:lnTo>
                  <a:pt x="319249" y="1241836"/>
                </a:lnTo>
                <a:lnTo>
                  <a:pt x="358393" y="1264179"/>
                </a:lnTo>
                <a:lnTo>
                  <a:pt x="399127" y="1283911"/>
                </a:lnTo>
                <a:lnTo>
                  <a:pt x="441337" y="1300918"/>
                </a:lnTo>
                <a:lnTo>
                  <a:pt x="484910" y="1315088"/>
                </a:lnTo>
                <a:lnTo>
                  <a:pt x="529732" y="1326307"/>
                </a:lnTo>
                <a:lnTo>
                  <a:pt x="575690" y="1334460"/>
                </a:lnTo>
                <a:lnTo>
                  <a:pt x="622670" y="1339436"/>
                </a:lnTo>
                <a:lnTo>
                  <a:pt x="670560" y="134112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9" name="Picture 48" descr="employee working on the equipment">
            <a:extLst>
              <a:ext uri="{FF2B5EF4-FFF2-40B4-BE49-F238E27FC236}">
                <a16:creationId xmlns:a16="http://schemas.microsoft.com/office/drawing/2014/main" id="{6F1B83F5-3B97-854B-9269-32AAFC799A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5118" y="4013206"/>
            <a:ext cx="1917692" cy="1570191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4282992" y="5593734"/>
            <a:ext cx="149542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Rigid</a:t>
            </a:r>
            <a:r>
              <a:rPr kumimoji="0" sz="1600" b="1" i="0" u="none" strike="noStrike" kern="120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Containers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25" name="object 25" descr="Picture of hard plastic containers"/>
          <p:cNvSpPr/>
          <p:nvPr/>
        </p:nvSpPr>
        <p:spPr>
          <a:xfrm>
            <a:off x="4328030" y="4138302"/>
            <a:ext cx="1341120" cy="1341120"/>
          </a:xfrm>
          <a:custGeom>
            <a:avLst/>
            <a:gdLst/>
            <a:ahLst/>
            <a:cxnLst/>
            <a:rect l="l" t="t" r="r" b="b"/>
            <a:pathLst>
              <a:path w="1341120" h="1341120">
                <a:moveTo>
                  <a:pt x="670560" y="1341120"/>
                </a:moveTo>
                <a:lnTo>
                  <a:pt x="718449" y="1339436"/>
                </a:lnTo>
                <a:lnTo>
                  <a:pt x="765429" y="1334460"/>
                </a:lnTo>
                <a:lnTo>
                  <a:pt x="811387" y="1326307"/>
                </a:lnTo>
                <a:lnTo>
                  <a:pt x="856209" y="1315088"/>
                </a:lnTo>
                <a:lnTo>
                  <a:pt x="899782" y="1300918"/>
                </a:lnTo>
                <a:lnTo>
                  <a:pt x="941992" y="1283911"/>
                </a:lnTo>
                <a:lnTo>
                  <a:pt x="982726" y="1264179"/>
                </a:lnTo>
                <a:lnTo>
                  <a:pt x="1021870" y="1241836"/>
                </a:lnTo>
                <a:lnTo>
                  <a:pt x="1059312" y="1216996"/>
                </a:lnTo>
                <a:lnTo>
                  <a:pt x="1094936" y="1189772"/>
                </a:lnTo>
                <a:lnTo>
                  <a:pt x="1128631" y="1160277"/>
                </a:lnTo>
                <a:lnTo>
                  <a:pt x="1160282" y="1128626"/>
                </a:lnTo>
                <a:lnTo>
                  <a:pt x="1189776" y="1094931"/>
                </a:lnTo>
                <a:lnTo>
                  <a:pt x="1216999" y="1059306"/>
                </a:lnTo>
                <a:lnTo>
                  <a:pt x="1241839" y="1021865"/>
                </a:lnTo>
                <a:lnTo>
                  <a:pt x="1264181" y="982721"/>
                </a:lnTo>
                <a:lnTo>
                  <a:pt x="1283913" y="941987"/>
                </a:lnTo>
                <a:lnTo>
                  <a:pt x="1300920" y="899777"/>
                </a:lnTo>
                <a:lnTo>
                  <a:pt x="1315089" y="856205"/>
                </a:lnTo>
                <a:lnTo>
                  <a:pt x="1326307" y="811383"/>
                </a:lnTo>
                <a:lnTo>
                  <a:pt x="1334461" y="765426"/>
                </a:lnTo>
                <a:lnTo>
                  <a:pt x="1339436" y="718447"/>
                </a:lnTo>
                <a:lnTo>
                  <a:pt x="1341120" y="670560"/>
                </a:lnTo>
                <a:lnTo>
                  <a:pt x="1339436" y="622672"/>
                </a:lnTo>
                <a:lnTo>
                  <a:pt x="1334461" y="575693"/>
                </a:lnTo>
                <a:lnTo>
                  <a:pt x="1326307" y="529736"/>
                </a:lnTo>
                <a:lnTo>
                  <a:pt x="1315089" y="484914"/>
                </a:lnTo>
                <a:lnTo>
                  <a:pt x="1300920" y="441342"/>
                </a:lnTo>
                <a:lnTo>
                  <a:pt x="1283913" y="399132"/>
                </a:lnTo>
                <a:lnTo>
                  <a:pt x="1264181" y="358398"/>
                </a:lnTo>
                <a:lnTo>
                  <a:pt x="1241839" y="319254"/>
                </a:lnTo>
                <a:lnTo>
                  <a:pt x="1216999" y="281813"/>
                </a:lnTo>
                <a:lnTo>
                  <a:pt x="1189776" y="246188"/>
                </a:lnTo>
                <a:lnTo>
                  <a:pt x="1160282" y="212493"/>
                </a:lnTo>
                <a:lnTo>
                  <a:pt x="1128631" y="180842"/>
                </a:lnTo>
                <a:lnTo>
                  <a:pt x="1094936" y="151347"/>
                </a:lnTo>
                <a:lnTo>
                  <a:pt x="1059312" y="124123"/>
                </a:lnTo>
                <a:lnTo>
                  <a:pt x="1021870" y="99283"/>
                </a:lnTo>
                <a:lnTo>
                  <a:pt x="982726" y="76940"/>
                </a:lnTo>
                <a:lnTo>
                  <a:pt x="941992" y="57208"/>
                </a:lnTo>
                <a:lnTo>
                  <a:pt x="899782" y="40201"/>
                </a:lnTo>
                <a:lnTo>
                  <a:pt x="856209" y="26031"/>
                </a:lnTo>
                <a:lnTo>
                  <a:pt x="811387" y="14812"/>
                </a:lnTo>
                <a:lnTo>
                  <a:pt x="765429" y="6659"/>
                </a:lnTo>
                <a:lnTo>
                  <a:pt x="718449" y="1683"/>
                </a:lnTo>
                <a:lnTo>
                  <a:pt x="670560" y="0"/>
                </a:lnTo>
                <a:lnTo>
                  <a:pt x="622670" y="1683"/>
                </a:lnTo>
                <a:lnTo>
                  <a:pt x="575690" y="6659"/>
                </a:lnTo>
                <a:lnTo>
                  <a:pt x="529732" y="14812"/>
                </a:lnTo>
                <a:lnTo>
                  <a:pt x="484910" y="26031"/>
                </a:lnTo>
                <a:lnTo>
                  <a:pt x="441337" y="40201"/>
                </a:lnTo>
                <a:lnTo>
                  <a:pt x="399127" y="57208"/>
                </a:lnTo>
                <a:lnTo>
                  <a:pt x="358393" y="76940"/>
                </a:lnTo>
                <a:lnTo>
                  <a:pt x="319249" y="99283"/>
                </a:lnTo>
                <a:lnTo>
                  <a:pt x="281807" y="124123"/>
                </a:lnTo>
                <a:lnTo>
                  <a:pt x="246183" y="151347"/>
                </a:lnTo>
                <a:lnTo>
                  <a:pt x="212488" y="180842"/>
                </a:lnTo>
                <a:lnTo>
                  <a:pt x="180837" y="212493"/>
                </a:lnTo>
                <a:lnTo>
                  <a:pt x="151343" y="246188"/>
                </a:lnTo>
                <a:lnTo>
                  <a:pt x="124120" y="281813"/>
                </a:lnTo>
                <a:lnTo>
                  <a:pt x="99280" y="319254"/>
                </a:lnTo>
                <a:lnTo>
                  <a:pt x="76938" y="358398"/>
                </a:lnTo>
                <a:lnTo>
                  <a:pt x="57206" y="399132"/>
                </a:lnTo>
                <a:lnTo>
                  <a:pt x="40199" y="441342"/>
                </a:lnTo>
                <a:lnTo>
                  <a:pt x="26030" y="484914"/>
                </a:lnTo>
                <a:lnTo>
                  <a:pt x="14812" y="529736"/>
                </a:lnTo>
                <a:lnTo>
                  <a:pt x="6658" y="575693"/>
                </a:lnTo>
                <a:lnTo>
                  <a:pt x="1683" y="622672"/>
                </a:lnTo>
                <a:lnTo>
                  <a:pt x="0" y="670560"/>
                </a:lnTo>
                <a:lnTo>
                  <a:pt x="1683" y="718447"/>
                </a:lnTo>
                <a:lnTo>
                  <a:pt x="6658" y="765426"/>
                </a:lnTo>
                <a:lnTo>
                  <a:pt x="14812" y="811383"/>
                </a:lnTo>
                <a:lnTo>
                  <a:pt x="26030" y="856205"/>
                </a:lnTo>
                <a:lnTo>
                  <a:pt x="40199" y="899777"/>
                </a:lnTo>
                <a:lnTo>
                  <a:pt x="57206" y="941987"/>
                </a:lnTo>
                <a:lnTo>
                  <a:pt x="76938" y="982721"/>
                </a:lnTo>
                <a:lnTo>
                  <a:pt x="99280" y="1021865"/>
                </a:lnTo>
                <a:lnTo>
                  <a:pt x="124120" y="1059306"/>
                </a:lnTo>
                <a:lnTo>
                  <a:pt x="151343" y="1094931"/>
                </a:lnTo>
                <a:lnTo>
                  <a:pt x="180837" y="1128626"/>
                </a:lnTo>
                <a:lnTo>
                  <a:pt x="212488" y="1160277"/>
                </a:lnTo>
                <a:lnTo>
                  <a:pt x="246183" y="1189772"/>
                </a:lnTo>
                <a:lnTo>
                  <a:pt x="281807" y="1216996"/>
                </a:lnTo>
                <a:lnTo>
                  <a:pt x="319249" y="1241836"/>
                </a:lnTo>
                <a:lnTo>
                  <a:pt x="358393" y="1264179"/>
                </a:lnTo>
                <a:lnTo>
                  <a:pt x="399127" y="1283911"/>
                </a:lnTo>
                <a:lnTo>
                  <a:pt x="441337" y="1300918"/>
                </a:lnTo>
                <a:lnTo>
                  <a:pt x="484910" y="1315088"/>
                </a:lnTo>
                <a:lnTo>
                  <a:pt x="529732" y="1326307"/>
                </a:lnTo>
                <a:lnTo>
                  <a:pt x="575690" y="1334460"/>
                </a:lnTo>
                <a:lnTo>
                  <a:pt x="622670" y="1339436"/>
                </a:lnTo>
                <a:lnTo>
                  <a:pt x="670560" y="134112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50" name="Picture 49" descr="Picture of a hard plastic container">
            <a:extLst>
              <a:ext uri="{FF2B5EF4-FFF2-40B4-BE49-F238E27FC236}">
                <a16:creationId xmlns:a16="http://schemas.microsoft.com/office/drawing/2014/main" id="{A48B784E-3C91-3046-AE30-3C3AE86880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0905" y="4097639"/>
            <a:ext cx="1879600" cy="1409700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6290990" y="5583402"/>
            <a:ext cx="177341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Legacy Software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pic>
        <p:nvPicPr>
          <p:cNvPr id="51" name="Picture 50" descr="Picture of software">
            <a:extLst>
              <a:ext uri="{FF2B5EF4-FFF2-40B4-BE49-F238E27FC236}">
                <a16:creationId xmlns:a16="http://schemas.microsoft.com/office/drawing/2014/main" id="{965B2F4E-4079-FE4E-9557-D9D98710D7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4370" y="4087732"/>
            <a:ext cx="1778000" cy="138430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8944610" y="5583402"/>
            <a:ext cx="1021080" cy="4488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ctr" defTabSz="914400" rtl="0" eaLnBrk="1" fontAlgn="auto" latinLnBrk="0" hangingPunct="1">
              <a:lnSpc>
                <a:spcPts val="172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L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C-Based 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Controls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pic>
        <p:nvPicPr>
          <p:cNvPr id="52" name="Picture 51" descr="Technition working on a PLC unit">
            <a:extLst>
              <a:ext uri="{FF2B5EF4-FFF2-40B4-BE49-F238E27FC236}">
                <a16:creationId xmlns:a16="http://schemas.microsoft.com/office/drawing/2014/main" id="{C8CCD743-BE3F-934E-B6E2-CA6CB7A7E8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4400" y="4099632"/>
            <a:ext cx="1841500" cy="1384300"/>
          </a:xfrm>
          <a:prstGeom prst="rect">
            <a:avLst/>
          </a:prstGeom>
        </p:spPr>
      </p:pic>
      <p:sp>
        <p:nvSpPr>
          <p:cNvPr id="33" name="Slide Number Placeholder 12">
            <a:extLst>
              <a:ext uri="{FF2B5EF4-FFF2-40B4-BE49-F238E27FC236}">
                <a16:creationId xmlns:a16="http://schemas.microsoft.com/office/drawing/2014/main" id="{2ECF77DB-3DD6-CA4D-9796-CD6F63396AF1}"/>
              </a:ext>
            </a:extLst>
          </p:cNvPr>
          <p:cNvSpPr txBox="1">
            <a:spLocks/>
          </p:cNvSpPr>
          <p:nvPr/>
        </p:nvSpPr>
        <p:spPr>
          <a:xfrm>
            <a:off x="8281415" y="6401132"/>
            <a:ext cx="2804160" cy="16927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523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08225" algn="l"/>
                <a:tab pos="5000625" algn="l"/>
                <a:tab pos="6584315" algn="l"/>
                <a:tab pos="7330440" algn="l"/>
              </a:tabLst>
            </a:pPr>
            <a:r>
              <a:rPr b="1" dirty="0" err="1">
                <a:solidFill>
                  <a:srgbClr val="231F20"/>
                </a:solidFill>
              </a:rPr>
              <a:t>RoboF</a:t>
            </a:r>
            <a:r>
              <a:rPr b="1" spc="-5" dirty="0" err="1">
                <a:solidFill>
                  <a:srgbClr val="231F20"/>
                </a:solidFill>
              </a:rPr>
              <a:t>S</a:t>
            </a:r>
            <a:r>
              <a:rPr sz="3200" b="1" spc="-7" baseline="31746" dirty="0" err="1">
                <a:solidFill>
                  <a:srgbClr val="231F20"/>
                </a:solidFill>
              </a:rPr>
              <a:t>TM</a:t>
            </a:r>
            <a:r>
              <a:rPr b="1" dirty="0">
                <a:solidFill>
                  <a:srgbClr val="231F20"/>
                </a:solidFill>
              </a:rPr>
              <a:t>:</a:t>
            </a:r>
            <a:r>
              <a:rPr lang="en-US" b="1" dirty="0">
                <a:solidFill>
                  <a:srgbClr val="231F20"/>
                </a:solidFill>
              </a:rPr>
              <a:t> </a:t>
            </a:r>
            <a:r>
              <a:rPr b="1" dirty="0">
                <a:solidFill>
                  <a:srgbClr val="231F20"/>
                </a:solidFill>
              </a:rPr>
              <a:t>P</a:t>
            </a:r>
            <a:r>
              <a:rPr b="1" spc="-25" dirty="0">
                <a:solidFill>
                  <a:srgbClr val="231F20"/>
                </a:solidFill>
              </a:rPr>
              <a:t>r</a:t>
            </a:r>
            <a:r>
              <a:rPr b="1" dirty="0">
                <a:solidFill>
                  <a:srgbClr val="231F20"/>
                </a:solidFill>
              </a:rPr>
              <a:t>oducti</a:t>
            </a:r>
            <a:r>
              <a:rPr b="1" spc="-15" dirty="0">
                <a:solidFill>
                  <a:srgbClr val="231F20"/>
                </a:solidFill>
              </a:rPr>
              <a:t>z</a:t>
            </a:r>
            <a:r>
              <a:rPr b="1" dirty="0">
                <a:solidFill>
                  <a:srgbClr val="231F20"/>
                </a:solidFill>
              </a:rPr>
              <a:t>ed</a:t>
            </a:r>
            <a:r>
              <a:rPr lang="en-US" b="1" dirty="0">
                <a:solidFill>
                  <a:srgbClr val="231F20"/>
                </a:solidFill>
              </a:rPr>
              <a:t> </a:t>
            </a:r>
            <a:r>
              <a:rPr b="1" dirty="0">
                <a:solidFill>
                  <a:srgbClr val="231F20"/>
                </a:solidFill>
              </a:rPr>
              <a:t>Design</a:t>
            </a:r>
            <a:r>
              <a:rPr lang="en-US" b="1" dirty="0">
                <a:solidFill>
                  <a:srgbClr val="231F20"/>
                </a:solidFill>
              </a:rPr>
              <a:t> </a:t>
            </a:r>
            <a:r>
              <a:rPr b="1" spc="-90" dirty="0">
                <a:solidFill>
                  <a:srgbClr val="231F20"/>
                </a:solidFill>
              </a:rPr>
              <a:t>f</a:t>
            </a:r>
            <a:r>
              <a:rPr b="1" dirty="0">
                <a:solidFill>
                  <a:srgbClr val="231F20"/>
                </a:solidFill>
              </a:rPr>
              <a:t>or</a:t>
            </a:r>
            <a:r>
              <a:rPr lang="en-US" b="1" dirty="0">
                <a:solidFill>
                  <a:srgbClr val="231F20"/>
                </a:solidFill>
              </a:rPr>
              <a:t> </a:t>
            </a:r>
            <a:r>
              <a:rPr b="1" dirty="0">
                <a:solidFill>
                  <a:srgbClr val="231F20"/>
                </a:solidFill>
              </a:rPr>
              <a:t>Scal</a:t>
            </a:r>
            <a:r>
              <a:rPr lang="en-US" b="1" dirty="0">
                <a:solidFill>
                  <a:srgbClr val="231F20"/>
                </a:solidFill>
              </a:rPr>
              <a:t>e</a:t>
            </a:r>
            <a:endParaRPr b="1" dirty="0"/>
          </a:p>
        </p:txBody>
      </p:sp>
      <p:sp>
        <p:nvSpPr>
          <p:cNvPr id="6" name="object 6" descr="sliced apple with some orange pieces in it"/>
          <p:cNvSpPr/>
          <p:nvPr/>
        </p:nvSpPr>
        <p:spPr>
          <a:xfrm>
            <a:off x="3899016" y="706119"/>
            <a:ext cx="2017596" cy="25910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89615" y="2194246"/>
            <a:ext cx="85405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ONE-OFF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04135" y="2091576"/>
            <a:ext cx="309245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vs.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7" name="object 7" descr="Apple"/>
          <p:cNvSpPr/>
          <p:nvPr/>
        </p:nvSpPr>
        <p:spPr>
          <a:xfrm>
            <a:off x="6285306" y="706119"/>
            <a:ext cx="1782229" cy="25910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52178" y="2194246"/>
            <a:ext cx="815162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</a:t>
            </a:r>
            <a:r>
              <a:rPr kumimoji="0" lang="en-US" sz="13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</a:t>
            </a:r>
            <a:r>
              <a:rPr kumimoji="0" lang="en-US" sz="1300" b="1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ODUCT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9745" y="3124200"/>
            <a:ext cx="4554220" cy="25917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953135" marR="0" lvl="0" indent="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DESIGN</a:t>
            </a:r>
            <a:r>
              <a:rPr kumimoji="0" sz="2000" b="1" i="0" u="none" strike="noStrike" kern="1200" cap="none" spc="-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PRINCIPLES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5080" lvl="0" indent="-233045" algn="l" defTabSz="914400" rtl="0" eaLnBrk="1" fontAlgn="auto" latinLnBrk="0" hangingPunct="1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Integrated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hardware/software</a:t>
            </a:r>
            <a:r>
              <a:rPr kumimoji="0" sz="1700" b="0" i="0" u="none" strike="noStrike" kern="120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development  (Apple not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Android)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0" lvl="0" indent="-233045" algn="l" defTabSz="914400" rtl="0" eaLnBrk="1" fontAlgn="auto" latinLnBrk="0" hangingPunct="1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Plug-and-play cells,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configurable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modules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0" lvl="0" indent="-233045" algn="l" defTabSz="914400" rtl="0" eaLnBrk="1" fontAlgn="auto" latinLnBrk="0" hangingPunct="1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Data-driven, with AI/ML at its</a:t>
            </a:r>
            <a:r>
              <a:rPr kumimoji="0" sz="1700" b="0" i="0" u="none" strike="noStrike" kern="120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foundation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1188720" lvl="0" indent="-233045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Flexibility th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ough</a:t>
            </a:r>
            <a:r>
              <a:rPr kumimoji="0" sz="1700" b="0" i="0" u="none" strike="noStrike" kern="120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configuration, 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not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customization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31741" y="3124200"/>
            <a:ext cx="4497705" cy="2578911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593725" marR="0" lvl="0" indent="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  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COMPELLING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BENEFITS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0" lvl="0" indent="-233045" algn="l" defTabSz="914400" rtl="0" eaLnBrk="1" fontAlgn="auto" latinLnBrk="0" hangingPunct="1">
              <a:lnSpc>
                <a:spcPct val="100000"/>
              </a:lnSpc>
              <a:spcBef>
                <a:spcPts val="114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Quick set up and deploy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time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304165" lvl="0" indent="-233045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Predictive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demand, AI-based</a:t>
            </a:r>
            <a:r>
              <a:rPr kumimoji="0" sz="1700" b="0" i="0" u="none" strike="noStrike" kern="1200" cap="none" spc="-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simulation, and rapid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execution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0" lvl="0" indent="-233045" algn="l" defTabSz="914400" rtl="0" eaLnBrk="1" fontAlgn="auto" latinLnBrk="0" hangingPunct="1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Scales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efficiently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245745" marR="5080" lvl="0" indent="-233045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A33584"/>
              </a:buClr>
              <a:buSzPct val="135294"/>
              <a:buFont typeface="Lato-Semibold"/>
              <a:buChar char="•"/>
              <a:tabLst>
                <a:tab pos="246379" algn="l"/>
              </a:tabLst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Synthesizes diverse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requirements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to</a:t>
            </a:r>
            <a:r>
              <a:rPr kumimoji="0" sz="1700" b="0" i="0" u="none" strike="noStrike" kern="120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enable  general purpose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solution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40CA0BF7-F00F-2A41-A727-C546EB7C8ABD}"/>
              </a:ext>
            </a:extLst>
          </p:cNvPr>
          <p:cNvSpPr txBox="1">
            <a:spLocks/>
          </p:cNvSpPr>
          <p:nvPr/>
        </p:nvSpPr>
        <p:spPr>
          <a:xfrm>
            <a:off x="8281415" y="6401132"/>
            <a:ext cx="2804160" cy="16927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207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BF742-E2A1-BA4F-B108-6C6513A4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5" dirty="0">
                <a:solidFill>
                  <a:srgbClr val="231F20"/>
                </a:solidFill>
              </a:rPr>
              <a:t>Introducing </a:t>
            </a:r>
            <a:r>
              <a:rPr lang="en-US" spc="-5" dirty="0" err="1">
                <a:solidFill>
                  <a:srgbClr val="231F20"/>
                </a:solidFill>
              </a:rPr>
              <a:t>RoboFS</a:t>
            </a:r>
            <a:r>
              <a:rPr lang="en-US" sz="3200" spc="-7" baseline="31746" dirty="0" err="1">
                <a:solidFill>
                  <a:srgbClr val="231F20"/>
                </a:solidFill>
              </a:rPr>
              <a:t>TM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EC77D-F1C9-B141-B39F-F73201ADA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pc="-10" dirty="0"/>
              <a:t>Creating end-to-end-to-home fulfillment center capabilities</a:t>
            </a:r>
            <a:endParaRPr lang="en-US" dirty="0"/>
          </a:p>
          <a:p>
            <a:endParaRPr lang="en-US" dirty="0"/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52C5A4F2-497A-9644-97C4-07E628BC7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65832" y="3124202"/>
            <a:ext cx="701040" cy="1005840"/>
          </a:xfrm>
          <a:custGeom>
            <a:avLst/>
            <a:gdLst/>
            <a:ahLst/>
            <a:cxnLst/>
            <a:rect l="l" t="t" r="r" b="b"/>
            <a:pathLst>
              <a:path w="701039" h="1005839">
                <a:moveTo>
                  <a:pt x="108203" y="0"/>
                </a:moveTo>
                <a:lnTo>
                  <a:pt x="0" y="1005839"/>
                </a:lnTo>
                <a:lnTo>
                  <a:pt x="701040" y="106679"/>
                </a:lnTo>
                <a:lnTo>
                  <a:pt x="1082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12" name="Group 11" descr="Receive at one end, then store in the middle, pack on the other side and deliver out the other side of the facility">
            <a:extLst>
              <a:ext uri="{FF2B5EF4-FFF2-40B4-BE49-F238E27FC236}">
                <a16:creationId xmlns:a16="http://schemas.microsoft.com/office/drawing/2014/main" id="{DFA2EAEB-DCA9-0849-A160-1B219A710189}"/>
              </a:ext>
            </a:extLst>
          </p:cNvPr>
          <p:cNvGrpSpPr/>
          <p:nvPr/>
        </p:nvGrpSpPr>
        <p:grpSpPr>
          <a:xfrm>
            <a:off x="1983436" y="4724400"/>
            <a:ext cx="7554595" cy="320040"/>
            <a:chOff x="1983436" y="5434030"/>
            <a:chExt cx="7554595" cy="320040"/>
          </a:xfrm>
        </p:grpSpPr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7FA28B32-7425-4944-BD16-4DFD12229C5A}"/>
                </a:ext>
              </a:extLst>
            </p:cNvPr>
            <p:cNvSpPr/>
            <p:nvPr/>
          </p:nvSpPr>
          <p:spPr>
            <a:xfrm>
              <a:off x="1983436" y="5594051"/>
              <a:ext cx="7554595" cy="0"/>
            </a:xfrm>
            <a:custGeom>
              <a:avLst/>
              <a:gdLst/>
              <a:ahLst/>
              <a:cxnLst/>
              <a:rect l="l" t="t" r="r" b="b"/>
              <a:pathLst>
                <a:path w="7554595">
                  <a:moveTo>
                    <a:pt x="0" y="0"/>
                  </a:moveTo>
                  <a:lnTo>
                    <a:pt x="7554099" y="0"/>
                  </a:lnTo>
                </a:path>
              </a:pathLst>
            </a:custGeom>
            <a:ln w="25400">
              <a:solidFill>
                <a:srgbClr val="A335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03382F1E-5487-EF43-9B12-0EB223A4CD32}"/>
                </a:ext>
              </a:extLst>
            </p:cNvPr>
            <p:cNvSpPr/>
            <p:nvPr/>
          </p:nvSpPr>
          <p:spPr>
            <a:xfrm>
              <a:off x="9473017" y="5534043"/>
              <a:ext cx="64769" cy="120014"/>
            </a:xfrm>
            <a:custGeom>
              <a:avLst/>
              <a:gdLst/>
              <a:ahLst/>
              <a:cxnLst/>
              <a:rect l="l" t="t" r="r" b="b"/>
              <a:pathLst>
                <a:path w="64770" h="120014">
                  <a:moveTo>
                    <a:pt x="0" y="0"/>
                  </a:moveTo>
                  <a:lnTo>
                    <a:pt x="64528" y="59994"/>
                  </a:lnTo>
                  <a:lnTo>
                    <a:pt x="0" y="119976"/>
                  </a:lnTo>
                </a:path>
              </a:pathLst>
            </a:custGeom>
            <a:ln w="25400">
              <a:solidFill>
                <a:srgbClr val="A335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74423FEF-42BA-7045-AED0-0E148F42A5B6}"/>
                </a:ext>
              </a:extLst>
            </p:cNvPr>
            <p:cNvSpPr/>
            <p:nvPr/>
          </p:nvSpPr>
          <p:spPr>
            <a:xfrm>
              <a:off x="6031991" y="5434030"/>
              <a:ext cx="1355090" cy="320040"/>
            </a:xfrm>
            <a:custGeom>
              <a:avLst/>
              <a:gdLst/>
              <a:ahLst/>
              <a:cxnLst/>
              <a:rect l="l" t="t" r="r" b="b"/>
              <a:pathLst>
                <a:path w="1355090" h="320039">
                  <a:moveTo>
                    <a:pt x="1215136" y="0"/>
                  </a:moveTo>
                  <a:lnTo>
                    <a:pt x="139700" y="0"/>
                  </a:lnTo>
                  <a:lnTo>
                    <a:pt x="58935" y="2182"/>
                  </a:lnTo>
                  <a:lnTo>
                    <a:pt x="17462" y="17462"/>
                  </a:lnTo>
                  <a:lnTo>
                    <a:pt x="2182" y="58935"/>
                  </a:lnTo>
                  <a:lnTo>
                    <a:pt x="0" y="139700"/>
                  </a:lnTo>
                  <a:lnTo>
                    <a:pt x="0" y="180340"/>
                  </a:lnTo>
                  <a:lnTo>
                    <a:pt x="2182" y="261104"/>
                  </a:lnTo>
                  <a:lnTo>
                    <a:pt x="17462" y="302577"/>
                  </a:lnTo>
                  <a:lnTo>
                    <a:pt x="58935" y="317857"/>
                  </a:lnTo>
                  <a:lnTo>
                    <a:pt x="139700" y="320040"/>
                  </a:lnTo>
                  <a:lnTo>
                    <a:pt x="1215136" y="320040"/>
                  </a:lnTo>
                  <a:lnTo>
                    <a:pt x="1295900" y="317857"/>
                  </a:lnTo>
                  <a:lnTo>
                    <a:pt x="1337373" y="302577"/>
                  </a:lnTo>
                  <a:lnTo>
                    <a:pt x="1352653" y="261104"/>
                  </a:lnTo>
                  <a:lnTo>
                    <a:pt x="1354836" y="180340"/>
                  </a:lnTo>
                  <a:lnTo>
                    <a:pt x="1354836" y="139700"/>
                  </a:lnTo>
                  <a:lnTo>
                    <a:pt x="1352653" y="58935"/>
                  </a:lnTo>
                  <a:lnTo>
                    <a:pt x="1337373" y="17462"/>
                  </a:lnTo>
                  <a:lnTo>
                    <a:pt x="1295900" y="2182"/>
                  </a:lnTo>
                  <a:lnTo>
                    <a:pt x="1215136" y="0"/>
                  </a:lnTo>
                  <a:close/>
                </a:path>
              </a:pathLst>
            </a:custGeom>
            <a:solidFill>
              <a:srgbClr val="A335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B0E6C9D0-32D0-AA4D-A755-E9E0DB367E3B}"/>
                </a:ext>
              </a:extLst>
            </p:cNvPr>
            <p:cNvSpPr/>
            <p:nvPr/>
          </p:nvSpPr>
          <p:spPr>
            <a:xfrm>
              <a:off x="2293931" y="5434030"/>
              <a:ext cx="1355090" cy="320040"/>
            </a:xfrm>
            <a:custGeom>
              <a:avLst/>
              <a:gdLst/>
              <a:ahLst/>
              <a:cxnLst/>
              <a:rect l="l" t="t" r="r" b="b"/>
              <a:pathLst>
                <a:path w="1355089" h="320039">
                  <a:moveTo>
                    <a:pt x="1215136" y="0"/>
                  </a:moveTo>
                  <a:lnTo>
                    <a:pt x="139700" y="0"/>
                  </a:lnTo>
                  <a:lnTo>
                    <a:pt x="58935" y="2182"/>
                  </a:lnTo>
                  <a:lnTo>
                    <a:pt x="17462" y="17462"/>
                  </a:lnTo>
                  <a:lnTo>
                    <a:pt x="2182" y="58935"/>
                  </a:lnTo>
                  <a:lnTo>
                    <a:pt x="0" y="139700"/>
                  </a:lnTo>
                  <a:lnTo>
                    <a:pt x="0" y="180340"/>
                  </a:lnTo>
                  <a:lnTo>
                    <a:pt x="2182" y="261104"/>
                  </a:lnTo>
                  <a:lnTo>
                    <a:pt x="17462" y="302577"/>
                  </a:lnTo>
                  <a:lnTo>
                    <a:pt x="58935" y="317857"/>
                  </a:lnTo>
                  <a:lnTo>
                    <a:pt x="139700" y="320040"/>
                  </a:lnTo>
                  <a:lnTo>
                    <a:pt x="1215136" y="320040"/>
                  </a:lnTo>
                  <a:lnTo>
                    <a:pt x="1295900" y="317857"/>
                  </a:lnTo>
                  <a:lnTo>
                    <a:pt x="1337373" y="302577"/>
                  </a:lnTo>
                  <a:lnTo>
                    <a:pt x="1352653" y="261104"/>
                  </a:lnTo>
                  <a:lnTo>
                    <a:pt x="1354836" y="180340"/>
                  </a:lnTo>
                  <a:lnTo>
                    <a:pt x="1354836" y="139700"/>
                  </a:lnTo>
                  <a:lnTo>
                    <a:pt x="1352653" y="58935"/>
                  </a:lnTo>
                  <a:lnTo>
                    <a:pt x="1337373" y="17462"/>
                  </a:lnTo>
                  <a:lnTo>
                    <a:pt x="1295900" y="2182"/>
                  </a:lnTo>
                  <a:lnTo>
                    <a:pt x="1215136" y="0"/>
                  </a:lnTo>
                  <a:close/>
                </a:path>
              </a:pathLst>
            </a:custGeom>
            <a:solidFill>
              <a:srgbClr val="A335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54409343-CBC3-024C-895C-3E7585C51E0C}"/>
                </a:ext>
              </a:extLst>
            </p:cNvPr>
            <p:cNvSpPr txBox="1"/>
            <p:nvPr/>
          </p:nvSpPr>
          <p:spPr>
            <a:xfrm>
              <a:off x="2603500" y="5472222"/>
              <a:ext cx="825500" cy="243656"/>
            </a:xfrm>
            <a:prstGeom prst="rect">
              <a:avLst/>
            </a:prstGeom>
          </p:spPr>
          <p:txBody>
            <a:bodyPr vert="horz" wrap="square" lIns="0" tIns="12700" rIns="0" bIns="0" rtlCol="0" anchor="ctr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Helvetica Neue" panose="02000503000000020004" pitchFamily="2" charset="0"/>
                </a:rPr>
                <a:t>RECEIVE</a:t>
              </a:r>
              <a:endPara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endParaRPr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4E4651C0-3F12-E045-9340-D2E57D05D7BF}"/>
                </a:ext>
              </a:extLst>
            </p:cNvPr>
            <p:cNvSpPr/>
            <p:nvPr/>
          </p:nvSpPr>
          <p:spPr>
            <a:xfrm>
              <a:off x="4154495" y="5434030"/>
              <a:ext cx="1355090" cy="320040"/>
            </a:xfrm>
            <a:custGeom>
              <a:avLst/>
              <a:gdLst/>
              <a:ahLst/>
              <a:cxnLst/>
              <a:rect l="l" t="t" r="r" b="b"/>
              <a:pathLst>
                <a:path w="1355089" h="320039">
                  <a:moveTo>
                    <a:pt x="1215136" y="0"/>
                  </a:moveTo>
                  <a:lnTo>
                    <a:pt x="139700" y="0"/>
                  </a:lnTo>
                  <a:lnTo>
                    <a:pt x="58935" y="2182"/>
                  </a:lnTo>
                  <a:lnTo>
                    <a:pt x="17462" y="17462"/>
                  </a:lnTo>
                  <a:lnTo>
                    <a:pt x="2182" y="58935"/>
                  </a:lnTo>
                  <a:lnTo>
                    <a:pt x="0" y="139700"/>
                  </a:lnTo>
                  <a:lnTo>
                    <a:pt x="0" y="180340"/>
                  </a:lnTo>
                  <a:lnTo>
                    <a:pt x="2182" y="261104"/>
                  </a:lnTo>
                  <a:lnTo>
                    <a:pt x="17462" y="302577"/>
                  </a:lnTo>
                  <a:lnTo>
                    <a:pt x="58935" y="317857"/>
                  </a:lnTo>
                  <a:lnTo>
                    <a:pt x="139700" y="320040"/>
                  </a:lnTo>
                  <a:lnTo>
                    <a:pt x="1215136" y="320040"/>
                  </a:lnTo>
                  <a:lnTo>
                    <a:pt x="1295900" y="317857"/>
                  </a:lnTo>
                  <a:lnTo>
                    <a:pt x="1337373" y="302577"/>
                  </a:lnTo>
                  <a:lnTo>
                    <a:pt x="1352653" y="261104"/>
                  </a:lnTo>
                  <a:lnTo>
                    <a:pt x="1354836" y="180340"/>
                  </a:lnTo>
                  <a:lnTo>
                    <a:pt x="1354836" y="139700"/>
                  </a:lnTo>
                  <a:lnTo>
                    <a:pt x="1352653" y="58935"/>
                  </a:lnTo>
                  <a:lnTo>
                    <a:pt x="1337373" y="17462"/>
                  </a:lnTo>
                  <a:lnTo>
                    <a:pt x="1295900" y="2182"/>
                  </a:lnTo>
                  <a:lnTo>
                    <a:pt x="1215136" y="0"/>
                  </a:lnTo>
                  <a:close/>
                </a:path>
              </a:pathLst>
            </a:custGeom>
            <a:solidFill>
              <a:srgbClr val="A335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52423AC1-9BCB-A74E-B02F-78C2004FB7A8}"/>
                </a:ext>
              </a:extLst>
            </p:cNvPr>
            <p:cNvSpPr/>
            <p:nvPr/>
          </p:nvSpPr>
          <p:spPr>
            <a:xfrm>
              <a:off x="7875623" y="5434030"/>
              <a:ext cx="1355090" cy="320040"/>
            </a:xfrm>
            <a:custGeom>
              <a:avLst/>
              <a:gdLst/>
              <a:ahLst/>
              <a:cxnLst/>
              <a:rect l="l" t="t" r="r" b="b"/>
              <a:pathLst>
                <a:path w="1355090" h="320039">
                  <a:moveTo>
                    <a:pt x="1215136" y="0"/>
                  </a:moveTo>
                  <a:lnTo>
                    <a:pt x="139700" y="0"/>
                  </a:lnTo>
                  <a:lnTo>
                    <a:pt x="58935" y="2182"/>
                  </a:lnTo>
                  <a:lnTo>
                    <a:pt x="17462" y="17462"/>
                  </a:lnTo>
                  <a:lnTo>
                    <a:pt x="2182" y="58935"/>
                  </a:lnTo>
                  <a:lnTo>
                    <a:pt x="0" y="139700"/>
                  </a:lnTo>
                  <a:lnTo>
                    <a:pt x="0" y="180340"/>
                  </a:lnTo>
                  <a:lnTo>
                    <a:pt x="2182" y="261104"/>
                  </a:lnTo>
                  <a:lnTo>
                    <a:pt x="17462" y="302577"/>
                  </a:lnTo>
                  <a:lnTo>
                    <a:pt x="58935" y="317857"/>
                  </a:lnTo>
                  <a:lnTo>
                    <a:pt x="139700" y="320040"/>
                  </a:lnTo>
                  <a:lnTo>
                    <a:pt x="1215136" y="320040"/>
                  </a:lnTo>
                  <a:lnTo>
                    <a:pt x="1295900" y="317857"/>
                  </a:lnTo>
                  <a:lnTo>
                    <a:pt x="1337373" y="302577"/>
                  </a:lnTo>
                  <a:lnTo>
                    <a:pt x="1352653" y="261104"/>
                  </a:lnTo>
                  <a:lnTo>
                    <a:pt x="1354836" y="180340"/>
                  </a:lnTo>
                  <a:lnTo>
                    <a:pt x="1354836" y="139700"/>
                  </a:lnTo>
                  <a:lnTo>
                    <a:pt x="1352653" y="58935"/>
                  </a:lnTo>
                  <a:lnTo>
                    <a:pt x="1337373" y="17462"/>
                  </a:lnTo>
                  <a:lnTo>
                    <a:pt x="1295900" y="2182"/>
                  </a:lnTo>
                  <a:lnTo>
                    <a:pt x="1215136" y="0"/>
                  </a:lnTo>
                  <a:close/>
                </a:path>
              </a:pathLst>
            </a:custGeom>
            <a:solidFill>
              <a:srgbClr val="A335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C8DC0144-12B5-AC44-95EC-430BA5AD1FCE}"/>
                </a:ext>
              </a:extLst>
            </p:cNvPr>
            <p:cNvSpPr txBox="1"/>
            <p:nvPr/>
          </p:nvSpPr>
          <p:spPr>
            <a:xfrm>
              <a:off x="8253731" y="5472222"/>
              <a:ext cx="814069" cy="243656"/>
            </a:xfrm>
            <a:prstGeom prst="rect">
              <a:avLst/>
            </a:prstGeom>
          </p:spPr>
          <p:txBody>
            <a:bodyPr vert="horz" wrap="square" lIns="0" tIns="12700" rIns="0" bIns="0" rtlCol="0" anchor="ctr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Helvetica Neue" panose="02000503000000020004" pitchFamily="2" charset="0"/>
                </a:rPr>
                <a:t>DELIVER</a:t>
              </a:r>
              <a:endPara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endParaRPr>
            </a:p>
          </p:txBody>
        </p:sp>
        <p:sp>
          <p:nvSpPr>
            <p:cNvPr id="21" name="object 9">
              <a:extLst>
                <a:ext uri="{FF2B5EF4-FFF2-40B4-BE49-F238E27FC236}">
                  <a16:creationId xmlns:a16="http://schemas.microsoft.com/office/drawing/2014/main" id="{C06E56F1-57A3-6342-9C46-6D054A065DB2}"/>
                </a:ext>
              </a:extLst>
            </p:cNvPr>
            <p:cNvSpPr txBox="1"/>
            <p:nvPr/>
          </p:nvSpPr>
          <p:spPr>
            <a:xfrm>
              <a:off x="4419290" y="5472222"/>
              <a:ext cx="825500" cy="243656"/>
            </a:xfrm>
            <a:prstGeom prst="rect">
              <a:avLst/>
            </a:prstGeom>
          </p:spPr>
          <p:txBody>
            <a:bodyPr vert="horz" wrap="square" lIns="0" tIns="12700" rIns="0" bIns="0" rtlCol="0" anchor="ctr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Helvetica Neue" panose="02000503000000020004" pitchFamily="2" charset="0"/>
                </a:rPr>
                <a:t>STORE</a:t>
              </a:r>
              <a:endPara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endParaRPr>
            </a:p>
          </p:txBody>
        </p:sp>
        <p:sp>
          <p:nvSpPr>
            <p:cNvPr id="22" name="object 9">
              <a:extLst>
                <a:ext uri="{FF2B5EF4-FFF2-40B4-BE49-F238E27FC236}">
                  <a16:creationId xmlns:a16="http://schemas.microsoft.com/office/drawing/2014/main" id="{DC11AB7F-5BC9-E84B-8E4C-D5A1452EE326}"/>
                </a:ext>
              </a:extLst>
            </p:cNvPr>
            <p:cNvSpPr txBox="1"/>
            <p:nvPr/>
          </p:nvSpPr>
          <p:spPr>
            <a:xfrm>
              <a:off x="6296786" y="5472222"/>
              <a:ext cx="825500" cy="243656"/>
            </a:xfrm>
            <a:prstGeom prst="rect">
              <a:avLst/>
            </a:prstGeom>
          </p:spPr>
          <p:txBody>
            <a:bodyPr vert="horz" wrap="square" lIns="0" tIns="12700" rIns="0" bIns="0" rtlCol="0" anchor="ctr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Helvetica Neue" panose="02000503000000020004" pitchFamily="2" charset="0"/>
                </a:rPr>
                <a:t>PACK</a:t>
              </a:r>
              <a:endPara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2F5D534-CD83-0946-89C2-9FB56E3F1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40279" y="5275785"/>
            <a:ext cx="5379720" cy="320040"/>
            <a:chOff x="3040279" y="5872484"/>
            <a:chExt cx="5379720" cy="320040"/>
          </a:xfrm>
        </p:grpSpPr>
        <p:sp>
          <p:nvSpPr>
            <p:cNvPr id="8" name="object 17">
              <a:extLst>
                <a:ext uri="{FF2B5EF4-FFF2-40B4-BE49-F238E27FC236}">
                  <a16:creationId xmlns:a16="http://schemas.microsoft.com/office/drawing/2014/main" id="{FE48F9E0-7928-C946-9F37-A5867294499F}"/>
                </a:ext>
              </a:extLst>
            </p:cNvPr>
            <p:cNvSpPr/>
            <p:nvPr/>
          </p:nvSpPr>
          <p:spPr>
            <a:xfrm>
              <a:off x="3040279" y="5872484"/>
              <a:ext cx="5379720" cy="320040"/>
            </a:xfrm>
            <a:custGeom>
              <a:avLst/>
              <a:gdLst/>
              <a:ahLst/>
              <a:cxnLst/>
              <a:rect l="l" t="t" r="r" b="b"/>
              <a:pathLst>
                <a:path w="5379720" h="320039">
                  <a:moveTo>
                    <a:pt x="5240020" y="0"/>
                  </a:moveTo>
                  <a:lnTo>
                    <a:pt x="139700" y="0"/>
                  </a:lnTo>
                  <a:lnTo>
                    <a:pt x="58935" y="2182"/>
                  </a:lnTo>
                  <a:lnTo>
                    <a:pt x="17462" y="17462"/>
                  </a:lnTo>
                  <a:lnTo>
                    <a:pt x="2182" y="58935"/>
                  </a:lnTo>
                  <a:lnTo>
                    <a:pt x="0" y="139700"/>
                  </a:lnTo>
                  <a:lnTo>
                    <a:pt x="0" y="180340"/>
                  </a:lnTo>
                  <a:lnTo>
                    <a:pt x="2182" y="261104"/>
                  </a:lnTo>
                  <a:lnTo>
                    <a:pt x="17462" y="302577"/>
                  </a:lnTo>
                  <a:lnTo>
                    <a:pt x="58935" y="317857"/>
                  </a:lnTo>
                  <a:lnTo>
                    <a:pt x="139700" y="320040"/>
                  </a:lnTo>
                  <a:lnTo>
                    <a:pt x="5240020" y="320040"/>
                  </a:lnTo>
                  <a:lnTo>
                    <a:pt x="5320784" y="317857"/>
                  </a:lnTo>
                  <a:lnTo>
                    <a:pt x="5362257" y="302577"/>
                  </a:lnTo>
                  <a:lnTo>
                    <a:pt x="5377537" y="261104"/>
                  </a:lnTo>
                  <a:lnTo>
                    <a:pt x="5379720" y="180340"/>
                  </a:lnTo>
                  <a:lnTo>
                    <a:pt x="5379720" y="139700"/>
                  </a:lnTo>
                  <a:lnTo>
                    <a:pt x="5377537" y="58935"/>
                  </a:lnTo>
                  <a:lnTo>
                    <a:pt x="5362257" y="17462"/>
                  </a:lnTo>
                  <a:lnTo>
                    <a:pt x="5320784" y="2182"/>
                  </a:lnTo>
                  <a:lnTo>
                    <a:pt x="5240020" y="0"/>
                  </a:lnTo>
                  <a:close/>
                </a:path>
              </a:pathLst>
            </a:custGeom>
            <a:solidFill>
              <a:srgbClr val="5BC6C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9" name="object 18">
              <a:extLst>
                <a:ext uri="{FF2B5EF4-FFF2-40B4-BE49-F238E27FC236}">
                  <a16:creationId xmlns:a16="http://schemas.microsoft.com/office/drawing/2014/main" id="{4753E039-09FD-0C4B-9932-78209DFEA4FE}"/>
                </a:ext>
              </a:extLst>
            </p:cNvPr>
            <p:cNvSpPr txBox="1"/>
            <p:nvPr/>
          </p:nvSpPr>
          <p:spPr>
            <a:xfrm>
              <a:off x="3989626" y="5918200"/>
              <a:ext cx="3481070" cy="2436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Helvetica Neue" panose="02000503000000020004" pitchFamily="2" charset="0"/>
                </a:rPr>
                <a:t>MOBILE</a:t>
              </a:r>
              <a:r>
                <a:rPr kumimoji="0" sz="1500" b="0" i="0" u="none" strike="noStrike" kern="1200" cap="none" spc="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Helvetica Neue" panose="02000503000000020004" pitchFamily="2" charset="0"/>
                </a:rPr>
                <a:t> </a:t>
              </a:r>
              <a:r>
                <a:rPr kumimoji="0" sz="1500" b="0" i="0" u="none" strike="noStrike" kern="1200" cap="none" spc="-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Helvetica Neue" panose="02000503000000020004" pitchFamily="2" charset="0"/>
                </a:rPr>
                <a:t>ROBOTS</a:t>
              </a:r>
              <a:endPara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endParaRPr>
            </a:p>
          </p:txBody>
        </p:sp>
      </p:grpSp>
      <p:sp>
        <p:nvSpPr>
          <p:cNvPr id="6" name="object 15">
            <a:extLst>
              <a:ext uri="{FF2B5EF4-FFF2-40B4-BE49-F238E27FC236}">
                <a16:creationId xmlns:a16="http://schemas.microsoft.com/office/drawing/2014/main" id="{5C9077C2-C0A8-4F4A-A90E-B0059BAEB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3632" y="5742659"/>
            <a:ext cx="5379720" cy="320040"/>
          </a:xfrm>
          <a:custGeom>
            <a:avLst/>
            <a:gdLst/>
            <a:ahLst/>
            <a:cxnLst/>
            <a:rect l="l" t="t" r="r" b="b"/>
            <a:pathLst>
              <a:path w="5379720" h="320039">
                <a:moveTo>
                  <a:pt x="5240020" y="0"/>
                </a:moveTo>
                <a:lnTo>
                  <a:pt x="139700" y="0"/>
                </a:lnTo>
                <a:lnTo>
                  <a:pt x="58935" y="2182"/>
                </a:lnTo>
                <a:lnTo>
                  <a:pt x="17462" y="17462"/>
                </a:lnTo>
                <a:lnTo>
                  <a:pt x="2182" y="58935"/>
                </a:lnTo>
                <a:lnTo>
                  <a:pt x="0" y="139700"/>
                </a:lnTo>
                <a:lnTo>
                  <a:pt x="0" y="180340"/>
                </a:lnTo>
                <a:lnTo>
                  <a:pt x="2182" y="261104"/>
                </a:lnTo>
                <a:lnTo>
                  <a:pt x="17462" y="302577"/>
                </a:lnTo>
                <a:lnTo>
                  <a:pt x="58935" y="317857"/>
                </a:lnTo>
                <a:lnTo>
                  <a:pt x="139700" y="320040"/>
                </a:lnTo>
                <a:lnTo>
                  <a:pt x="5240020" y="320040"/>
                </a:lnTo>
                <a:lnTo>
                  <a:pt x="5320784" y="317857"/>
                </a:lnTo>
                <a:lnTo>
                  <a:pt x="5362257" y="302577"/>
                </a:lnTo>
                <a:lnTo>
                  <a:pt x="5377537" y="261104"/>
                </a:lnTo>
                <a:lnTo>
                  <a:pt x="5379720" y="180340"/>
                </a:lnTo>
                <a:lnTo>
                  <a:pt x="5379720" y="139700"/>
                </a:lnTo>
                <a:lnTo>
                  <a:pt x="5377537" y="58935"/>
                </a:lnTo>
                <a:lnTo>
                  <a:pt x="5362257" y="17462"/>
                </a:lnTo>
                <a:lnTo>
                  <a:pt x="5320784" y="2182"/>
                </a:lnTo>
                <a:lnTo>
                  <a:pt x="5240020" y="0"/>
                </a:lnTo>
                <a:close/>
              </a:path>
            </a:pathLst>
          </a:custGeom>
          <a:solidFill>
            <a:srgbClr val="00A6AB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E6A71C-3C67-D347-8B6C-1F06A53BB977}"/>
              </a:ext>
            </a:extLst>
          </p:cNvPr>
          <p:cNvSpPr/>
          <p:nvPr/>
        </p:nvSpPr>
        <p:spPr>
          <a:xfrm>
            <a:off x="4255652" y="5749696"/>
            <a:ext cx="295568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ROBOFS </a:t>
            </a: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MANAGEMENT</a:t>
            </a:r>
            <a:r>
              <a:rPr kumimoji="0" lang="en-US" sz="15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SOFTWARE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pic>
        <p:nvPicPr>
          <p:cNvPr id="23" name="Picture 22" descr="CGI rendering of RoboFS fulfillment center ">
            <a:extLst>
              <a:ext uri="{FF2B5EF4-FFF2-40B4-BE49-F238E27FC236}">
                <a16:creationId xmlns:a16="http://schemas.microsoft.com/office/drawing/2014/main" id="{858A4CC0-7EBB-5B46-A7B2-65D781094B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3" t="7568" r="2831" b="4174"/>
          <a:stretch/>
        </p:blipFill>
        <p:spPr>
          <a:xfrm>
            <a:off x="2133600" y="1969702"/>
            <a:ext cx="6253480" cy="2576894"/>
          </a:xfrm>
          <a:prstGeom prst="rect">
            <a:avLst/>
          </a:prstGeom>
        </p:spPr>
      </p:pic>
      <p:grpSp>
        <p:nvGrpSpPr>
          <p:cNvPr id="25" name="Group 24" descr="picture of a small delivery van">
            <a:extLst>
              <a:ext uri="{FF2B5EF4-FFF2-40B4-BE49-F238E27FC236}">
                <a16:creationId xmlns:a16="http://schemas.microsoft.com/office/drawing/2014/main" id="{AD63F512-9FCD-8946-91AF-300F5A9170E7}"/>
              </a:ext>
            </a:extLst>
          </p:cNvPr>
          <p:cNvGrpSpPr/>
          <p:nvPr/>
        </p:nvGrpSpPr>
        <p:grpSpPr>
          <a:xfrm>
            <a:off x="8077200" y="2819400"/>
            <a:ext cx="1037196" cy="519455"/>
            <a:chOff x="8228076" y="3276612"/>
            <a:chExt cx="1037196" cy="519455"/>
          </a:xfrm>
        </p:grpSpPr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66170255-94F2-434A-A85E-8EB5637D37BB}"/>
                </a:ext>
              </a:extLst>
            </p:cNvPr>
            <p:cNvSpPr txBox="1"/>
            <p:nvPr/>
          </p:nvSpPr>
          <p:spPr>
            <a:xfrm>
              <a:off x="8335598" y="3386878"/>
              <a:ext cx="299720" cy="142347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50" b="0" i="0" u="none" strike="noStrike" kern="1200" cap="none" spc="-5" normalizeH="0" baseline="0" noProof="0" dirty="0">
                  <a:ln>
                    <a:noFill/>
                  </a:ln>
                  <a:solidFill>
                    <a:srgbClr val="A3358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Helvetica Neue" panose="02000503000000020004" pitchFamily="2" charset="0"/>
                </a:rPr>
                <a:t>HDS*</a:t>
              </a:r>
              <a:endParaRPr kumimoji="0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endParaRPr>
            </a:p>
          </p:txBody>
        </p:sp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D123BA9D-CCED-EF4B-A713-33287F831C87}"/>
                </a:ext>
              </a:extLst>
            </p:cNvPr>
            <p:cNvSpPr/>
            <p:nvPr/>
          </p:nvSpPr>
          <p:spPr>
            <a:xfrm>
              <a:off x="8228076" y="3276612"/>
              <a:ext cx="1037196" cy="5194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8" name="object 26">
            <a:extLst>
              <a:ext uri="{FF2B5EF4-FFF2-40B4-BE49-F238E27FC236}">
                <a16:creationId xmlns:a16="http://schemas.microsoft.com/office/drawing/2014/main" id="{EB794408-5C04-4D47-9FF5-8CD63E4C6388}"/>
              </a:ext>
            </a:extLst>
          </p:cNvPr>
          <p:cNvSpPr txBox="1"/>
          <p:nvPr/>
        </p:nvSpPr>
        <p:spPr>
          <a:xfrm>
            <a:off x="8387080" y="2895598"/>
            <a:ext cx="299720" cy="14234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0" i="0" u="none" strike="noStrike" kern="1200" cap="none" spc="-5" normalizeH="0" baseline="0" noProof="0" dirty="0">
                <a:ln>
                  <a:noFill/>
                </a:ln>
                <a:solidFill>
                  <a:srgbClr val="A3358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HDS*</a:t>
            </a:r>
            <a:endParaRPr kumimoji="0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0" name="object 24">
            <a:extLst>
              <a:ext uri="{FF2B5EF4-FFF2-40B4-BE49-F238E27FC236}">
                <a16:creationId xmlns:a16="http://schemas.microsoft.com/office/drawing/2014/main" id="{64C20C0C-516F-514F-B6CE-A6E0771F74EE}"/>
              </a:ext>
            </a:extLst>
          </p:cNvPr>
          <p:cNvSpPr txBox="1"/>
          <p:nvPr/>
        </p:nvSpPr>
        <p:spPr>
          <a:xfrm>
            <a:off x="9205672" y="1771305"/>
            <a:ext cx="2385103" cy="20070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 marR="5080" lvl="0" indent="-194310" algn="l" defTabSz="914400" rtl="0" eaLnBrk="1" fontAlgn="auto" latinLnBrk="0" hangingPunct="1">
              <a:lnSpc>
                <a:spcPct val="109000"/>
              </a:lnSpc>
              <a:spcBef>
                <a:spcPts val="100"/>
              </a:spcBef>
              <a:spcAft>
                <a:spcPts val="0"/>
              </a:spcAft>
              <a:buClr>
                <a:srgbClr val="A3348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$200M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revenue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from</a:t>
            </a:r>
            <a:r>
              <a:rPr kumimoji="0" sz="1600" b="0" i="0" u="none" strike="noStrike" kern="120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150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K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sq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. ft.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facility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457200" marR="229870" lvl="0" indent="-194310" algn="l" defTabSz="914400" rtl="0" eaLnBrk="1" fontAlgn="auto" latinLnBrk="0" hangingPunct="1">
              <a:lnSpc>
                <a:spcPct val="109000"/>
              </a:lnSpc>
              <a:spcBef>
                <a:spcPts val="500"/>
              </a:spcBef>
              <a:spcAft>
                <a:spcPts val="0"/>
              </a:spcAft>
              <a:buClr>
                <a:srgbClr val="A3348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50%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lower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than current fulfillment systems</a:t>
            </a:r>
          </a:p>
          <a:p>
            <a:pPr marL="457200" marR="229870" lvl="0" indent="-194310" algn="l" defTabSz="914400" rtl="0" eaLnBrk="1" fontAlgn="auto" latinLnBrk="0" hangingPunct="1">
              <a:lnSpc>
                <a:spcPct val="109000"/>
              </a:lnSpc>
              <a:spcBef>
                <a:spcPts val="500"/>
              </a:spcBef>
              <a:spcAft>
                <a:spcPts val="0"/>
              </a:spcAft>
              <a:buClr>
                <a:srgbClr val="A3348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Modular,</a:t>
            </a:r>
            <a:r>
              <a:rPr kumimoji="0" sz="1600" b="0" i="0" u="none" strike="noStrike" kern="1200" cap="none" spc="-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scalable,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and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configurable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29" name="object 14" descr="picture of a semi truck">
            <a:extLst>
              <a:ext uri="{FF2B5EF4-FFF2-40B4-BE49-F238E27FC236}">
                <a16:creationId xmlns:a16="http://schemas.microsoft.com/office/drawing/2014/main" id="{F2D91F4A-157B-A94E-8E0B-76FA19FC79C2}"/>
              </a:ext>
            </a:extLst>
          </p:cNvPr>
          <p:cNvSpPr/>
          <p:nvPr/>
        </p:nvSpPr>
        <p:spPr>
          <a:xfrm>
            <a:off x="760270" y="2774817"/>
            <a:ext cx="1678130" cy="5693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49F189E7-6D1D-E24A-99CB-0D10E12C0E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64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11884E-D2AD-1147-A3C5-557A3FC022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Recei</a:t>
            </a:r>
            <a:r>
              <a:rPr lang="en-US" spc="-70" dirty="0">
                <a:solidFill>
                  <a:srgbClr val="FFFFFF"/>
                </a:solidFill>
              </a:rPr>
              <a:t>v</a:t>
            </a:r>
            <a:r>
              <a:rPr lang="en-US" dirty="0">
                <a:solidFill>
                  <a:srgbClr val="FFFFFF"/>
                </a:solidFill>
              </a:rPr>
              <a:t>e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6D052C9-76D7-D540-A262-9B4CC933A880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066800" y="1066800"/>
            <a:ext cx="10831896" cy="430887"/>
          </a:xfrm>
        </p:spPr>
        <p:txBody>
          <a:bodyPr/>
          <a:lstStyle/>
          <a:p>
            <a:r>
              <a:rPr lang="en-US" dirty="0">
                <a:solidFill>
                  <a:srgbClr val="A33584"/>
                </a:solidFill>
                <a:cs typeface="Helvetica Neue" panose="02000503000000020004" pitchFamily="2" charset="0"/>
              </a:rPr>
              <a:t>Goods organized for high density storage and automation handling </a:t>
            </a:r>
            <a:endParaRPr lang="en-US" dirty="0">
              <a:cs typeface="Helvetica Neue" panose="02000503000000020004" pitchFamily="2" charset="0"/>
            </a:endParaRPr>
          </a:p>
          <a:p>
            <a:endParaRPr lang="en-US" dirty="0"/>
          </a:p>
        </p:txBody>
      </p:sp>
      <p:pic>
        <p:nvPicPr>
          <p:cNvPr id="17" name="Online Media 6" descr="Receiving module to MR transfer.mp4">
            <a:hlinkClick r:id="" action="ppaction://media"/>
            <a:extLst>
              <a:ext uri="{FF2B5EF4-FFF2-40B4-BE49-F238E27FC236}">
                <a16:creationId xmlns:a16="http://schemas.microsoft.com/office/drawing/2014/main" id="{99BE73DA-4C19-1A44-9F04-A793033BF2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1928" y="2064833"/>
            <a:ext cx="5726071" cy="3258249"/>
          </a:xfrm>
          <a:prstGeom prst="rect">
            <a:avLst/>
          </a:prstGeom>
        </p:spPr>
      </p:pic>
      <p:sp>
        <p:nvSpPr>
          <p:cNvPr id="7" name="Rectangle 6" descr="CGI rendering of specialized trays">
            <a:extLst>
              <a:ext uri="{FF2B5EF4-FFF2-40B4-BE49-F238E27FC236}">
                <a16:creationId xmlns:a16="http://schemas.microsoft.com/office/drawing/2014/main" id="{959109FC-3417-604B-B30B-6C7C5988DB73}"/>
              </a:ext>
            </a:extLst>
          </p:cNvPr>
          <p:cNvSpPr/>
          <p:nvPr/>
        </p:nvSpPr>
        <p:spPr>
          <a:xfrm>
            <a:off x="7241537" y="2046353"/>
            <a:ext cx="1298689" cy="92580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EE2FCFD7-3AED-4340-A128-8D64D0B71B78}"/>
              </a:ext>
            </a:extLst>
          </p:cNvPr>
          <p:cNvSpPr txBox="1"/>
          <p:nvPr/>
        </p:nvSpPr>
        <p:spPr>
          <a:xfrm>
            <a:off x="8771366" y="1989807"/>
            <a:ext cx="220143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TRAYS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E127D640-6722-3B44-BF28-18A249BAADBD}"/>
              </a:ext>
            </a:extLst>
          </p:cNvPr>
          <p:cNvSpPr txBox="1"/>
          <p:nvPr/>
        </p:nvSpPr>
        <p:spPr>
          <a:xfrm>
            <a:off x="8771366" y="2286265"/>
            <a:ext cx="312733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031875" lvl="0" indent="0" algn="l" defTabSz="914400" rtl="0" eaLnBrk="1" fontAlgn="auto" latinLnBrk="0" hangingPunct="1">
              <a:lnSpc>
                <a:spcPct val="100000"/>
              </a:lnSpc>
              <a:spcBef>
                <a:spcPts val="2575"/>
              </a:spcBef>
              <a:spcAft>
                <a:spcPts val="0"/>
              </a:spcAft>
              <a:buClr>
                <a:srgbClr val="A33584"/>
              </a:buClr>
              <a:buSzPct val="121052"/>
              <a:buFontTx/>
              <a:buNone/>
              <a:tabLst>
                <a:tab pos="448945" algn="l"/>
                <a:tab pos="449580" algn="l"/>
              </a:tabLst>
              <a:defRPr/>
            </a:pP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Lego-style, single footprint, accommodates variable product sizes</a:t>
            </a:r>
            <a:b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</a:b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pic>
        <p:nvPicPr>
          <p:cNvPr id="12" name="Picture 11" descr="CGI rendering of mobile robots">
            <a:extLst>
              <a:ext uri="{FF2B5EF4-FFF2-40B4-BE49-F238E27FC236}">
                <a16:creationId xmlns:a16="http://schemas.microsoft.com/office/drawing/2014/main" id="{12BF2477-75AF-1E41-880E-5B3B380023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30214" r="-36236" b="9086"/>
          <a:stretch/>
        </p:blipFill>
        <p:spPr>
          <a:xfrm>
            <a:off x="7241537" y="3217855"/>
            <a:ext cx="1298689" cy="10615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1B0672E5-7E8F-F045-AF90-ED24764DB545}"/>
              </a:ext>
            </a:extLst>
          </p:cNvPr>
          <p:cNvSpPr txBox="1"/>
          <p:nvPr/>
        </p:nvSpPr>
        <p:spPr>
          <a:xfrm>
            <a:off x="8771366" y="3149235"/>
            <a:ext cx="2201434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MOBILE ROBOTS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EC959-5DFB-EB48-BFA9-3AD4B73CE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0" y="4562958"/>
            <a:ext cx="3581400" cy="1126139"/>
          </a:xfrm>
          <a:prstGeom prst="rect">
            <a:avLst/>
          </a:prstGeom>
          <a:noFill/>
          <a:ln>
            <a:solidFill>
              <a:srgbClr val="A334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4685C36D-37B3-8C44-A46E-52009C14073E}"/>
              </a:ext>
            </a:extLst>
          </p:cNvPr>
          <p:cNvSpPr txBox="1"/>
          <p:nvPr/>
        </p:nvSpPr>
        <p:spPr>
          <a:xfrm>
            <a:off x="8771366" y="3445693"/>
            <a:ext cx="335339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031875" lvl="0" indent="0" algn="l" defTabSz="914400" rtl="0" eaLnBrk="1" fontAlgn="auto" latinLnBrk="0" hangingPunct="1">
              <a:lnSpc>
                <a:spcPct val="100000"/>
              </a:lnSpc>
              <a:spcBef>
                <a:spcPts val="2575"/>
              </a:spcBef>
              <a:spcAft>
                <a:spcPts val="0"/>
              </a:spcAft>
              <a:buClr>
                <a:srgbClr val="A33584"/>
              </a:buClr>
              <a:buSzPct val="121052"/>
              <a:buFontTx/>
              <a:buNone/>
              <a:tabLst>
                <a:tab pos="448945" algn="l"/>
                <a:tab pos="449580" algn="l"/>
              </a:tabLst>
              <a:defRPr/>
            </a:pP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High-throughput with double stacks of trays prepared for any destination</a:t>
            </a:r>
            <a:b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</a:b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325448-9DB4-5C4E-8CF4-CF984C4A3873}"/>
              </a:ext>
            </a:extLst>
          </p:cNvPr>
          <p:cNvSpPr/>
          <p:nvPr/>
        </p:nvSpPr>
        <p:spPr>
          <a:xfrm>
            <a:off x="7239000" y="4693714"/>
            <a:ext cx="6096000" cy="8858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9710" marR="0" lvl="0" indent="0" algn="l" defTabSz="914400" rtl="0" eaLnBrk="1" fontAlgn="auto" latinLnBrk="0" hangingPunct="1">
              <a:lnSpc>
                <a:spcPct val="100000"/>
              </a:lnSpc>
              <a:spcBef>
                <a:spcPts val="1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-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STATUS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676910" marR="681355" lvl="0" indent="-304800" algn="l" defTabSz="914400" rtl="0" eaLnBrk="1" fontAlgn="auto" latinLnBrk="0" hangingPunct="1">
              <a:lnSpc>
                <a:spcPct val="926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910" algn="l"/>
              </a:tabLst>
              <a:defRPr/>
            </a:pPr>
            <a:r>
              <a:rPr kumimoji="0" lang="en-US" sz="1500" b="0" i="0" u="none" strike="noStrike" kern="1200" cap="none" spc="-3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»	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Patent filed: Stack handler</a:t>
            </a:r>
          </a:p>
          <a:p>
            <a:pPr marL="676910" marR="681355" lvl="0" indent="-304800" algn="l" defTabSz="914400" rtl="0" eaLnBrk="1" fontAlgn="auto" latinLnBrk="0" hangingPunct="1">
              <a:lnSpc>
                <a:spcPct val="926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910" algn="l"/>
              </a:tabLst>
              <a:defRPr/>
            </a:pPr>
            <a:r>
              <a:rPr kumimoji="0" lang="en-US" sz="1500" b="0" i="0" u="none" strike="noStrike" kern="1200" cap="none" spc="-3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»	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Under construction, Q4 delivery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885B4-7463-0443-950D-7476FE5C4C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94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FD2C11-6DD0-D84C-A01C-D12CFB65E1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Store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641EF7A-9E64-6844-A52A-FD03453C6728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r>
              <a:rPr lang="en-US" dirty="0">
                <a:solidFill>
                  <a:srgbClr val="A33584"/>
                </a:solidFill>
                <a:cs typeface="Helvetica Neue" panose="02000503000000020004" pitchFamily="2" charset="0"/>
              </a:rPr>
              <a:t>Fully automated, high density storage</a:t>
            </a:r>
            <a:endParaRPr lang="en-US" dirty="0">
              <a:cs typeface="Helvetica Neue" panose="02000503000000020004" pitchFamily="2" charset="0"/>
            </a:endParaRPr>
          </a:p>
        </p:txBody>
      </p:sp>
      <p:pic>
        <p:nvPicPr>
          <p:cNvPr id="2" name="Online Media 1" descr="tray storage and MR IO.mp4">
            <a:hlinkClick r:id="" action="ppaction://media"/>
            <a:extLst>
              <a:ext uri="{FF2B5EF4-FFF2-40B4-BE49-F238E27FC236}">
                <a16:creationId xmlns:a16="http://schemas.microsoft.com/office/drawing/2014/main" id="{7369B6E1-B2EE-134E-A1BC-43C9A403B4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1084" y="2041684"/>
            <a:ext cx="5860750" cy="3296672"/>
          </a:xfrm>
          <a:prstGeom prst="rect">
            <a:avLst/>
          </a:prstGeom>
        </p:spPr>
      </p:pic>
      <p:sp>
        <p:nvSpPr>
          <p:cNvPr id="7" name="Rectangle 6" descr="CGI rendering of Roboframe">
            <a:extLst>
              <a:ext uri="{FF2B5EF4-FFF2-40B4-BE49-F238E27FC236}">
                <a16:creationId xmlns:a16="http://schemas.microsoft.com/office/drawing/2014/main" id="{B75BA108-94B4-734A-BFDC-A0358233F146}"/>
              </a:ext>
            </a:extLst>
          </p:cNvPr>
          <p:cNvSpPr/>
          <p:nvPr/>
        </p:nvSpPr>
        <p:spPr>
          <a:xfrm>
            <a:off x="7315199" y="2026870"/>
            <a:ext cx="1242881" cy="934646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DB292215-030D-AE47-A49E-36F48B9BFDED}"/>
              </a:ext>
            </a:extLst>
          </p:cNvPr>
          <p:cNvSpPr txBox="1"/>
          <p:nvPr/>
        </p:nvSpPr>
        <p:spPr>
          <a:xfrm>
            <a:off x="8771366" y="1981200"/>
            <a:ext cx="2201434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ROBOFRAME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C0E467D4-C59D-6B40-ADBD-8EAF7E8BB475}"/>
              </a:ext>
            </a:extLst>
          </p:cNvPr>
          <p:cNvSpPr txBox="1"/>
          <p:nvPr/>
        </p:nvSpPr>
        <p:spPr>
          <a:xfrm>
            <a:off x="8771366" y="2277658"/>
            <a:ext cx="319203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031875" lvl="0" indent="0" algn="l" defTabSz="914400" rtl="0" eaLnBrk="1" fontAlgn="auto" latinLnBrk="0" hangingPunct="1">
              <a:lnSpc>
                <a:spcPct val="100000"/>
              </a:lnSpc>
              <a:spcBef>
                <a:spcPts val="2575"/>
              </a:spcBef>
              <a:spcAft>
                <a:spcPts val="0"/>
              </a:spcAft>
              <a:buClr>
                <a:srgbClr val="A33584"/>
              </a:buClr>
              <a:buSzPct val="121052"/>
              <a:buFontTx/>
              <a:buNone/>
              <a:tabLst>
                <a:tab pos="448945" algn="l"/>
                <a:tab pos="449580" algn="l"/>
              </a:tabLst>
              <a:defRPr/>
            </a:pP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First autonomous parallel processing storage and retrieval system</a:t>
            </a:r>
            <a:b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</a:b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8" name="Rectangle 7" descr="CGI rendering of specialized racks">
            <a:extLst>
              <a:ext uri="{FF2B5EF4-FFF2-40B4-BE49-F238E27FC236}">
                <a16:creationId xmlns:a16="http://schemas.microsoft.com/office/drawing/2014/main" id="{14245D2C-AE53-E448-BCA6-54951BFF517D}"/>
              </a:ext>
            </a:extLst>
          </p:cNvPr>
          <p:cNvSpPr/>
          <p:nvPr/>
        </p:nvSpPr>
        <p:spPr>
          <a:xfrm>
            <a:off x="7315199" y="3300115"/>
            <a:ext cx="1242882" cy="934646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7956F02D-3E3E-1646-A814-64F5A1C87417}"/>
              </a:ext>
            </a:extLst>
          </p:cNvPr>
          <p:cNvSpPr txBox="1"/>
          <p:nvPr/>
        </p:nvSpPr>
        <p:spPr>
          <a:xfrm>
            <a:off x="8771366" y="3232469"/>
            <a:ext cx="2201434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RACKS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08A0A153-A1D8-FB47-962E-E18DD6CCE952}"/>
              </a:ext>
            </a:extLst>
          </p:cNvPr>
          <p:cNvSpPr txBox="1"/>
          <p:nvPr/>
        </p:nvSpPr>
        <p:spPr>
          <a:xfrm>
            <a:off x="8771366" y="3528927"/>
            <a:ext cx="2974928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031875" lvl="0" indent="0" algn="l" defTabSz="914400" rtl="0" eaLnBrk="1" fontAlgn="auto" latinLnBrk="0" hangingPunct="1">
              <a:lnSpc>
                <a:spcPct val="100000"/>
              </a:lnSpc>
              <a:spcBef>
                <a:spcPts val="2575"/>
              </a:spcBef>
              <a:spcAft>
                <a:spcPts val="0"/>
              </a:spcAft>
              <a:buClr>
                <a:srgbClr val="A33584"/>
              </a:buClr>
              <a:buSzPct val="121052"/>
              <a:buFontTx/>
              <a:buNone/>
              <a:tabLst>
                <a:tab pos="448945" algn="l"/>
                <a:tab pos="449580" algn="l"/>
              </a:tabLst>
              <a:defRPr/>
            </a:pP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4-deep, no precision steel, no electronics </a:t>
            </a: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47E9EC-8215-A54B-AE2B-BEB47F38C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46988" y="4421252"/>
            <a:ext cx="3838588" cy="1310183"/>
          </a:xfrm>
          <a:prstGeom prst="rect">
            <a:avLst/>
          </a:prstGeom>
          <a:noFill/>
          <a:ln>
            <a:solidFill>
              <a:srgbClr val="A334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9C590D-5150-1744-9003-79C80077925F}"/>
              </a:ext>
            </a:extLst>
          </p:cNvPr>
          <p:cNvSpPr/>
          <p:nvPr/>
        </p:nvSpPr>
        <p:spPr>
          <a:xfrm>
            <a:off x="7209774" y="4480166"/>
            <a:ext cx="4094493" cy="1352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marR="0" lvl="0" indent="0" algn="l" defTabSz="914400" rtl="0" eaLnBrk="1" fontAlgn="auto" latinLnBrk="0" hangingPunct="1">
              <a:lnSpc>
                <a:spcPct val="100000"/>
              </a:lnSpc>
              <a:spcBef>
                <a:spcPts val="1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-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STATUS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  <a:p>
            <a:pPr marL="676910" marR="681355" lvl="0" indent="-304800" algn="l" defTabSz="914400" rtl="0" eaLnBrk="1" fontAlgn="auto" latinLnBrk="0" hangingPunct="1">
              <a:lnSpc>
                <a:spcPct val="926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910" algn="l"/>
              </a:tabLst>
              <a:defRPr/>
            </a:pPr>
            <a:r>
              <a:rPr kumimoji="0" lang="en-US" sz="1500" b="0" i="0" u="none" strike="noStrike" kern="1200" cap="none" spc="-3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»	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Patents granted: Robotic frame and power transfer device</a:t>
            </a:r>
          </a:p>
          <a:p>
            <a:pPr marL="676910" marR="681355" lvl="0" indent="-304800" algn="l" defTabSz="914400" rtl="0" eaLnBrk="1" fontAlgn="auto" latinLnBrk="0" hangingPunct="1">
              <a:lnSpc>
                <a:spcPct val="926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910" algn="l"/>
              </a:tabLst>
              <a:defRPr/>
            </a:pPr>
            <a:r>
              <a:rPr kumimoji="0" lang="en-US" sz="1500" b="0" i="0" u="none" strike="noStrike" kern="1200" cap="none" spc="-3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»	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Helvetica Neue" panose="02000503000000020004" pitchFamily="2" charset="0"/>
              </a:rPr>
              <a:t>Design finalized, Q1 delivery</a:t>
            </a:r>
          </a:p>
          <a:p>
            <a:pPr marL="676910" marR="681355" lvl="0" indent="-304800" algn="l" defTabSz="914400" rtl="0" eaLnBrk="1" fontAlgn="auto" latinLnBrk="0" hangingPunct="1">
              <a:lnSpc>
                <a:spcPct val="926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910" algn="l"/>
              </a:tabLst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Helvetica Neue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906BE-986B-D544-A0C4-CFF7875F67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71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637</Words>
  <Application>Microsoft Office PowerPoint</Application>
  <PresentationFormat>Widescreen</PresentationFormat>
  <Paragraphs>158</Paragraphs>
  <Slides>15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Corbel</vt:lpstr>
      <vt:lpstr>Lato-Semibold</vt:lpstr>
      <vt:lpstr>Wingdings</vt:lpstr>
      <vt:lpstr>Wingdings 2</vt:lpstr>
      <vt:lpstr>Wingdings 3</vt:lpstr>
      <vt:lpstr>Module</vt:lpstr>
      <vt:lpstr>1_Office Theme</vt:lpstr>
      <vt:lpstr>Speaker: Monique Apter, Roy Vasher</vt:lpstr>
      <vt:lpstr>HDS</vt:lpstr>
      <vt:lpstr>Home Delivery Services (HDS)</vt:lpstr>
      <vt:lpstr>RoboFSTM Available for Others to Leverage</vt:lpstr>
      <vt:lpstr>Our Design Process Began with a few “Non-Starters”</vt:lpstr>
      <vt:lpstr>RoboFSTM: Productized Design for Scale</vt:lpstr>
      <vt:lpstr>Introducing RoboFSTM</vt:lpstr>
      <vt:lpstr>Receive</vt:lpstr>
      <vt:lpstr>Store</vt:lpstr>
      <vt:lpstr>Pack</vt:lpstr>
      <vt:lpstr>Deliver</vt:lpstr>
      <vt:lpstr>HDS Key Innovations</vt:lpstr>
      <vt:lpstr>Nothing comparable on the market</vt:lpstr>
      <vt:lpstr>Industry Leaders Have Validated RoboFSTM  via Successful Case Studies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Speaker: Monique Apter, Roy Vasher</dc:title>
  <dc:creator>Hannah Pratt</dc:creator>
  <cp:lastModifiedBy>Hannah Pratt</cp:lastModifiedBy>
  <cp:revision>1</cp:revision>
  <dcterms:created xsi:type="dcterms:W3CDTF">2019-10-14T20:26:47Z</dcterms:created>
  <dcterms:modified xsi:type="dcterms:W3CDTF">2019-10-14T20:27:11Z</dcterms:modified>
</cp:coreProperties>
</file>