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56" r:id="rId2"/>
    <p:sldId id="258" r:id="rId3"/>
    <p:sldId id="257" r:id="rId4"/>
    <p:sldId id="259" r:id="rId5"/>
    <p:sldId id="286" r:id="rId6"/>
    <p:sldId id="272" r:id="rId7"/>
    <p:sldId id="283" r:id="rId8"/>
    <p:sldId id="261" r:id="rId9"/>
    <p:sldId id="291" r:id="rId10"/>
    <p:sldId id="290" r:id="rId11"/>
    <p:sldId id="292" r:id="rId12"/>
    <p:sldId id="289" r:id="rId13"/>
    <p:sldId id="287" r:id="rId14"/>
    <p:sldId id="293" r:id="rId15"/>
    <p:sldId id="294" r:id="rId16"/>
    <p:sldId id="295" r:id="rId17"/>
    <p:sldId id="296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7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43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201F514-E325-4D3E-B7D9-71A8AD10636C}" type="doc">
      <dgm:prSet loTypeId="urn:microsoft.com/office/officeart/2005/8/layout/hProcess9" loCatId="process" qsTypeId="urn:microsoft.com/office/officeart/2005/8/quickstyle/simple1" qsCatId="simple" csTypeId="urn:microsoft.com/office/officeart/2005/8/colors/colorful1" csCatId="colorful" phldr="1"/>
      <dgm:spPr/>
    </dgm:pt>
    <dgm:pt modelId="{CADA4CDC-ECAF-45D4-9E37-202DE3052EA1}">
      <dgm:prSet phldrT="[Text]"/>
      <dgm:spPr/>
      <dgm:t>
        <a:bodyPr/>
        <a:lstStyle/>
        <a:p>
          <a:r>
            <a:rPr lang="en-IN" dirty="0"/>
            <a:t>Web Crawling</a:t>
          </a:r>
          <a:endParaRPr lang="en-US" dirty="0"/>
        </a:p>
      </dgm:t>
    </dgm:pt>
    <dgm:pt modelId="{6EBAF785-A6FC-43B2-8395-65D33C6E7E3D}" type="parTrans" cxnId="{1D37A897-32BE-44DA-ACEA-BD843AA7E1E5}">
      <dgm:prSet/>
      <dgm:spPr/>
      <dgm:t>
        <a:bodyPr/>
        <a:lstStyle/>
        <a:p>
          <a:endParaRPr lang="en-US"/>
        </a:p>
      </dgm:t>
    </dgm:pt>
    <dgm:pt modelId="{E98202F4-A9E0-4BD4-97B8-403FE06C0C64}" type="sibTrans" cxnId="{1D37A897-32BE-44DA-ACEA-BD843AA7E1E5}">
      <dgm:prSet/>
      <dgm:spPr/>
      <dgm:t>
        <a:bodyPr/>
        <a:lstStyle/>
        <a:p>
          <a:endParaRPr lang="en-US"/>
        </a:p>
      </dgm:t>
    </dgm:pt>
    <dgm:pt modelId="{F5F65F72-1CCF-4A5A-BFFC-A4A698CE4918}">
      <dgm:prSet phldrT="[Text]"/>
      <dgm:spPr/>
      <dgm:t>
        <a:bodyPr/>
        <a:lstStyle/>
        <a:p>
          <a:r>
            <a:rPr lang="en-IN" dirty="0"/>
            <a:t>Web Scraping</a:t>
          </a:r>
          <a:endParaRPr lang="en-US" dirty="0"/>
        </a:p>
      </dgm:t>
    </dgm:pt>
    <dgm:pt modelId="{9378C4CF-52FB-407F-A0FD-22B6455E4A62}" type="parTrans" cxnId="{12C4B7CE-296D-449A-8A55-BA154E0B2A7B}">
      <dgm:prSet/>
      <dgm:spPr/>
      <dgm:t>
        <a:bodyPr/>
        <a:lstStyle/>
        <a:p>
          <a:endParaRPr lang="en-US"/>
        </a:p>
      </dgm:t>
    </dgm:pt>
    <dgm:pt modelId="{C5FEE2FE-8921-4230-9F62-09CD4BE1B3B2}" type="sibTrans" cxnId="{12C4B7CE-296D-449A-8A55-BA154E0B2A7B}">
      <dgm:prSet/>
      <dgm:spPr/>
      <dgm:t>
        <a:bodyPr/>
        <a:lstStyle/>
        <a:p>
          <a:endParaRPr lang="en-US"/>
        </a:p>
      </dgm:t>
    </dgm:pt>
    <dgm:pt modelId="{706FE410-14D8-496B-ADA7-659423E9799B}">
      <dgm:prSet phldrT="[Text]"/>
      <dgm:spPr/>
      <dgm:t>
        <a:bodyPr/>
        <a:lstStyle/>
        <a:p>
          <a:r>
            <a:rPr lang="en-IN" dirty="0"/>
            <a:t>Query the data </a:t>
          </a:r>
          <a:endParaRPr lang="en-US" dirty="0"/>
        </a:p>
      </dgm:t>
    </dgm:pt>
    <dgm:pt modelId="{28FDE425-633B-4C9E-ABCF-FD4A4AE66D4D}" type="parTrans" cxnId="{197A3843-252C-4035-9EC8-F5502098949C}">
      <dgm:prSet/>
      <dgm:spPr/>
      <dgm:t>
        <a:bodyPr/>
        <a:lstStyle/>
        <a:p>
          <a:endParaRPr lang="en-US"/>
        </a:p>
      </dgm:t>
    </dgm:pt>
    <dgm:pt modelId="{035308DE-9FEE-44BD-A181-BF7DAF18E7E5}" type="sibTrans" cxnId="{197A3843-252C-4035-9EC8-F5502098949C}">
      <dgm:prSet/>
      <dgm:spPr/>
      <dgm:t>
        <a:bodyPr/>
        <a:lstStyle/>
        <a:p>
          <a:endParaRPr lang="en-US"/>
        </a:p>
      </dgm:t>
    </dgm:pt>
    <dgm:pt modelId="{8588D042-3861-42A5-8FD3-53A3DCF7FF78}" type="pres">
      <dgm:prSet presAssocID="{3201F514-E325-4D3E-B7D9-71A8AD10636C}" presName="CompostProcess" presStyleCnt="0">
        <dgm:presLayoutVars>
          <dgm:dir/>
          <dgm:resizeHandles val="exact"/>
        </dgm:presLayoutVars>
      </dgm:prSet>
      <dgm:spPr/>
    </dgm:pt>
    <dgm:pt modelId="{C46F2329-045E-4143-90EE-BC56E661F603}" type="pres">
      <dgm:prSet presAssocID="{3201F514-E325-4D3E-B7D9-71A8AD10636C}" presName="arrow" presStyleLbl="bgShp" presStyleIdx="0" presStyleCnt="1"/>
      <dgm:spPr/>
    </dgm:pt>
    <dgm:pt modelId="{3E41B4AF-CEAC-4B3D-A8BB-34C3BA28F7AF}" type="pres">
      <dgm:prSet presAssocID="{3201F514-E325-4D3E-B7D9-71A8AD10636C}" presName="linearProcess" presStyleCnt="0"/>
      <dgm:spPr/>
    </dgm:pt>
    <dgm:pt modelId="{90F4560C-1F2C-4347-9A4D-330F0D1335B5}" type="pres">
      <dgm:prSet presAssocID="{CADA4CDC-ECAF-45D4-9E37-202DE3052EA1}" presName="text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7015E6D-05CE-4A1E-844F-D3F915A2DD9E}" type="pres">
      <dgm:prSet presAssocID="{E98202F4-A9E0-4BD4-97B8-403FE06C0C64}" presName="sibTrans" presStyleCnt="0"/>
      <dgm:spPr/>
    </dgm:pt>
    <dgm:pt modelId="{D0A88157-ABD3-41AF-8082-A2D67788640D}" type="pres">
      <dgm:prSet presAssocID="{F5F65F72-1CCF-4A5A-BFFC-A4A698CE4918}" presName="text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E206E1E-DFC6-4500-8184-9945D3346768}" type="pres">
      <dgm:prSet presAssocID="{C5FEE2FE-8921-4230-9F62-09CD4BE1B3B2}" presName="sibTrans" presStyleCnt="0"/>
      <dgm:spPr/>
    </dgm:pt>
    <dgm:pt modelId="{3C544B83-7C60-406C-8B92-312A6FF59B04}" type="pres">
      <dgm:prSet presAssocID="{706FE410-14D8-496B-ADA7-659423E9799B}" presName="text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197A3843-252C-4035-9EC8-F5502098949C}" srcId="{3201F514-E325-4D3E-B7D9-71A8AD10636C}" destId="{706FE410-14D8-496B-ADA7-659423E9799B}" srcOrd="2" destOrd="0" parTransId="{28FDE425-633B-4C9E-ABCF-FD4A4AE66D4D}" sibTransId="{035308DE-9FEE-44BD-A181-BF7DAF18E7E5}"/>
    <dgm:cxn modelId="{E13310D0-A5F4-45A3-A098-BF1B458476FD}" type="presOf" srcId="{3201F514-E325-4D3E-B7D9-71A8AD10636C}" destId="{8588D042-3861-42A5-8FD3-53A3DCF7FF78}" srcOrd="0" destOrd="0" presId="urn:microsoft.com/office/officeart/2005/8/layout/hProcess9"/>
    <dgm:cxn modelId="{1D37A897-32BE-44DA-ACEA-BD843AA7E1E5}" srcId="{3201F514-E325-4D3E-B7D9-71A8AD10636C}" destId="{CADA4CDC-ECAF-45D4-9E37-202DE3052EA1}" srcOrd="0" destOrd="0" parTransId="{6EBAF785-A6FC-43B2-8395-65D33C6E7E3D}" sibTransId="{E98202F4-A9E0-4BD4-97B8-403FE06C0C64}"/>
    <dgm:cxn modelId="{4B2F7568-E72B-42E7-9040-52F7D4AFAE8F}" type="presOf" srcId="{706FE410-14D8-496B-ADA7-659423E9799B}" destId="{3C544B83-7C60-406C-8B92-312A6FF59B04}" srcOrd="0" destOrd="0" presId="urn:microsoft.com/office/officeart/2005/8/layout/hProcess9"/>
    <dgm:cxn modelId="{656E546F-AF6C-47B7-B183-F9B54E0BCFFE}" type="presOf" srcId="{CADA4CDC-ECAF-45D4-9E37-202DE3052EA1}" destId="{90F4560C-1F2C-4347-9A4D-330F0D1335B5}" srcOrd="0" destOrd="0" presId="urn:microsoft.com/office/officeart/2005/8/layout/hProcess9"/>
    <dgm:cxn modelId="{12C4B7CE-296D-449A-8A55-BA154E0B2A7B}" srcId="{3201F514-E325-4D3E-B7D9-71A8AD10636C}" destId="{F5F65F72-1CCF-4A5A-BFFC-A4A698CE4918}" srcOrd="1" destOrd="0" parTransId="{9378C4CF-52FB-407F-A0FD-22B6455E4A62}" sibTransId="{C5FEE2FE-8921-4230-9F62-09CD4BE1B3B2}"/>
    <dgm:cxn modelId="{2066D7E8-B111-4E40-989D-D90D21ED717B}" type="presOf" srcId="{F5F65F72-1CCF-4A5A-BFFC-A4A698CE4918}" destId="{D0A88157-ABD3-41AF-8082-A2D67788640D}" srcOrd="0" destOrd="0" presId="urn:microsoft.com/office/officeart/2005/8/layout/hProcess9"/>
    <dgm:cxn modelId="{A9174E25-1D9E-40B7-BBC4-3D14879D339E}" type="presParOf" srcId="{8588D042-3861-42A5-8FD3-53A3DCF7FF78}" destId="{C46F2329-045E-4143-90EE-BC56E661F603}" srcOrd="0" destOrd="0" presId="urn:microsoft.com/office/officeart/2005/8/layout/hProcess9"/>
    <dgm:cxn modelId="{8C08ED0F-46BD-41B9-B233-331AC065DDDE}" type="presParOf" srcId="{8588D042-3861-42A5-8FD3-53A3DCF7FF78}" destId="{3E41B4AF-CEAC-4B3D-A8BB-34C3BA28F7AF}" srcOrd="1" destOrd="0" presId="urn:microsoft.com/office/officeart/2005/8/layout/hProcess9"/>
    <dgm:cxn modelId="{3B13062C-9329-4596-9427-AC6E2449225A}" type="presParOf" srcId="{3E41B4AF-CEAC-4B3D-A8BB-34C3BA28F7AF}" destId="{90F4560C-1F2C-4347-9A4D-330F0D1335B5}" srcOrd="0" destOrd="0" presId="urn:microsoft.com/office/officeart/2005/8/layout/hProcess9"/>
    <dgm:cxn modelId="{890141FA-A7D0-4A63-B656-30D305A5881F}" type="presParOf" srcId="{3E41B4AF-CEAC-4B3D-A8BB-34C3BA28F7AF}" destId="{17015E6D-05CE-4A1E-844F-D3F915A2DD9E}" srcOrd="1" destOrd="0" presId="urn:microsoft.com/office/officeart/2005/8/layout/hProcess9"/>
    <dgm:cxn modelId="{03968FA0-DCBB-4CF1-9448-C95DDAB0004A}" type="presParOf" srcId="{3E41B4AF-CEAC-4B3D-A8BB-34C3BA28F7AF}" destId="{D0A88157-ABD3-41AF-8082-A2D67788640D}" srcOrd="2" destOrd="0" presId="urn:microsoft.com/office/officeart/2005/8/layout/hProcess9"/>
    <dgm:cxn modelId="{9457FAE7-C5B7-45FE-9A54-0697513D89C7}" type="presParOf" srcId="{3E41B4AF-CEAC-4B3D-A8BB-34C3BA28F7AF}" destId="{CE206E1E-DFC6-4500-8184-9945D3346768}" srcOrd="3" destOrd="0" presId="urn:microsoft.com/office/officeart/2005/8/layout/hProcess9"/>
    <dgm:cxn modelId="{A7E3C6AE-E4DE-422B-895A-859E8B75D182}" type="presParOf" srcId="{3E41B4AF-CEAC-4B3D-A8BB-34C3BA28F7AF}" destId="{3C544B83-7C60-406C-8B92-312A6FF59B04}" srcOrd="4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46F2329-045E-4143-90EE-BC56E661F603}">
      <dsp:nvSpPr>
        <dsp:cNvPr id="0" name=""/>
        <dsp:cNvSpPr/>
      </dsp:nvSpPr>
      <dsp:spPr>
        <a:xfrm>
          <a:off x="788669" y="0"/>
          <a:ext cx="8938260" cy="4351338"/>
        </a:xfrm>
        <a:prstGeom prst="right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0F4560C-1F2C-4347-9A4D-330F0D1335B5}">
      <dsp:nvSpPr>
        <dsp:cNvPr id="0" name=""/>
        <dsp:cNvSpPr/>
      </dsp:nvSpPr>
      <dsp:spPr>
        <a:xfrm>
          <a:off x="224894" y="1305401"/>
          <a:ext cx="3154680" cy="1740535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7640" tIns="167640" rIns="167640" bIns="167640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4400" kern="1200" dirty="0"/>
            <a:t>Web Crawling</a:t>
          </a:r>
          <a:endParaRPr lang="en-US" sz="4400" kern="1200" dirty="0"/>
        </a:p>
      </dsp:txBody>
      <dsp:txXfrm>
        <a:off x="309860" y="1390367"/>
        <a:ext cx="2984748" cy="1570603"/>
      </dsp:txXfrm>
    </dsp:sp>
    <dsp:sp modelId="{D0A88157-ABD3-41AF-8082-A2D67788640D}">
      <dsp:nvSpPr>
        <dsp:cNvPr id="0" name=""/>
        <dsp:cNvSpPr/>
      </dsp:nvSpPr>
      <dsp:spPr>
        <a:xfrm>
          <a:off x="3680460" y="1305401"/>
          <a:ext cx="3154680" cy="1740535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7640" tIns="167640" rIns="167640" bIns="167640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4400" kern="1200" dirty="0"/>
            <a:t>Web Scraping</a:t>
          </a:r>
          <a:endParaRPr lang="en-US" sz="4400" kern="1200" dirty="0"/>
        </a:p>
      </dsp:txBody>
      <dsp:txXfrm>
        <a:off x="3765426" y="1390367"/>
        <a:ext cx="2984748" cy="1570603"/>
      </dsp:txXfrm>
    </dsp:sp>
    <dsp:sp modelId="{3C544B83-7C60-406C-8B92-312A6FF59B04}">
      <dsp:nvSpPr>
        <dsp:cNvPr id="0" name=""/>
        <dsp:cNvSpPr/>
      </dsp:nvSpPr>
      <dsp:spPr>
        <a:xfrm>
          <a:off x="7136025" y="1305401"/>
          <a:ext cx="3154680" cy="1740535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7640" tIns="167640" rIns="167640" bIns="167640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4400" kern="1200" dirty="0"/>
            <a:t>Query the data </a:t>
          </a:r>
          <a:endParaRPr lang="en-US" sz="4400" kern="1200" dirty="0"/>
        </a:p>
      </dsp:txBody>
      <dsp:txXfrm>
        <a:off x="7220991" y="1390367"/>
        <a:ext cx="2984748" cy="157060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DDD0DFE-B700-4382-B558-7F10C93AF518}" type="datetimeFigureOut">
              <a:rPr lang="en-US" smtClean="0"/>
              <a:t>10/13/2020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87B7492-15A4-4101-B973-D1D66065DB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97695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BD757A-7745-402D-8F1F-8F1CC1C6EF4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CBB0320-FECC-4144-A623-C47206BACFD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6521950-6341-4BC2-A5A4-3BBFAB3303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C441E2-B52F-4DAE-9CB1-0C33801D80A8}" type="datetime1">
              <a:rPr lang="en-US" smtClean="0"/>
              <a:t>10/13/2020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87B58CB-DABD-4A59-9A48-DD928D541E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2FF3EA1-86D5-48CF-9EDA-84380AC9BF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9F0488-4A31-44AE-8550-CE80958271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89303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9FA45D-238D-45D2-85A6-19F09EF1C3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F87E2D5-FCD3-43A2-9757-B7DA52610A4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0BC3C8F-140C-4DE4-9B15-2A9191695D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E0C7CF-7E09-4AD5-973B-21CF522104A6}" type="datetime1">
              <a:rPr lang="en-US" smtClean="0"/>
              <a:t>10/13/2020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651552E-65F8-4CCA-9EA7-064376E74A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CC93AEF-F6E9-4B40-B9E2-088E90843C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9F0488-4A31-44AE-8550-CE80958271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119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C2C8861-E1FA-4CEC-8499-10132038BAF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8DAB089-34B5-4130-ACFA-E03B18E9553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4DD291E-0124-4DE0-BC0A-7691BF3321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E5BCEE-1494-4EE1-BEDF-DFA3AFCA5EE0}" type="datetime1">
              <a:rPr lang="en-US" smtClean="0"/>
              <a:t>10/13/2020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2873648-5281-494B-8027-4711076614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631CCCC-BED7-4976-8A9B-EBE6EB6897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9F0488-4A31-44AE-8550-CE80958271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76358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096E4B-32BA-404B-808B-D924C5E67D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CDDEE17-0870-4587-BC0E-F98F52F48AB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634C34D-7911-4C3D-B969-827CBA5D13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AE26C1-667A-429B-86CB-B81387EAE278}" type="datetime1">
              <a:rPr lang="en-US" smtClean="0"/>
              <a:t>10/13/2020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36D1AC0-79A5-41A3-811F-243190466D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8DC30B-94E5-4E0E-A419-541FF5D710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9F0488-4A31-44AE-8550-CE80958271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60841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46B580-C001-431B-8579-7C65A2686B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EC1CEC6-3F81-4ACE-BB3C-A9B02C9291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02BD171-42F1-4A25-A968-EFF8B35820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4B9924-F0E8-4B67-9390-9B43A4F2BA8E}" type="datetime1">
              <a:rPr lang="en-US" smtClean="0"/>
              <a:t>10/13/2020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0EA293E-4A5B-4008-8F42-54CE6C0CCC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F585F7D-8411-4535-804A-AA6A8E919B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9F0488-4A31-44AE-8550-CE80958271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32721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BBFF68-984B-4616-8328-9C5C71F84E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544328-E6AA-4E01-BB57-03327F5D9CD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1BA9EE7-C60F-4731-93DB-AEB7AD384DF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F5FB467-3D4E-4BD2-A47B-376838A170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58219B-E2AF-48CE-A640-4AA5B4DF8BE0}" type="datetime1">
              <a:rPr lang="en-US" smtClean="0"/>
              <a:t>10/13/2020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926BF1C-E95A-4D0F-B7A2-4D18E914C8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27AAAFD-B868-4C6F-B7DA-EF143A7C43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9F0488-4A31-44AE-8550-CE80958271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6174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F97C8D-8F1C-451A-95D9-FEEABC6EBA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6783316-900B-4A99-BFCA-FE20BBFD0E2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29D5CDE-64C5-4EEF-B730-6FEEA92CA13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013CC51-0019-46D6-BEDD-75F0DAB3B07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E13B07F-DFF1-4483-BB79-4FF743D70F0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288EF51-BF84-460C-A9B8-1410BC3CB7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61444-5D32-49B3-B137-3EA1D3C67245}" type="datetime1">
              <a:rPr lang="en-US" smtClean="0"/>
              <a:t>10/13/2020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C46FAB3-E9BF-429E-BAD7-B4DA5E9D0D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1C12DEF-FCD9-45B4-8D58-F90DAF9311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9F0488-4A31-44AE-8550-CE80958271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12901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906025-EA77-4602-84EE-CB3BA01B12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3FDB180-F357-4658-B0EF-C06B06DB18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43F58B-2BC7-4B7C-961B-F1CDA452BEBD}" type="datetime1">
              <a:rPr lang="en-US" smtClean="0"/>
              <a:t>10/13/2020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7BE04C2-2EDD-43BA-A1AE-E3835530FF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2C83129-FC0A-4A26-BCF5-2C83CC465C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9F0488-4A31-44AE-8550-CE80958271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96911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B7E75D1-202B-4DB4-BC17-3A0248ACFC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2B1730-0B0F-4F81-B575-C0355119535C}" type="datetime1">
              <a:rPr lang="en-US" smtClean="0"/>
              <a:t>10/13/2020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F98D48C-4951-4796-A1DC-1323F05C3E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C5B1A03-8092-46A9-9C72-759A6DEA4E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9F0488-4A31-44AE-8550-CE80958271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821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2FAA62-DD88-452D-9878-A029B4BEF9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318E001-1AC9-4A01-8F4F-BDAC1E185E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D969537-AF11-4714-898C-3F98A398B47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2267BBB-D34B-4820-86FE-40DC27C2F1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2BA174-582C-487D-8A28-FA1DF268443A}" type="datetime1">
              <a:rPr lang="en-US" smtClean="0"/>
              <a:t>10/13/2020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84A7AD2-E8DF-4DDA-A41D-140E40C745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68389F1-257A-401A-97F0-978FA6E273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9F0488-4A31-44AE-8550-CE80958271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74369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C7EC49-B973-4771-95D4-0809A4F638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F1E2B72-E05A-4696-BABD-37B46365D26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535DBFB-3943-4BE3-81B9-8700EB41DBA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0EF9BC3-7D9B-48A2-B3B9-CF375CE01F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93668-7C15-4C7E-9738-58C10669E5B0}" type="datetime1">
              <a:rPr lang="en-US" smtClean="0"/>
              <a:t>10/13/2020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4776C47-EA14-40FD-9D9A-60E7465D2B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B7D1B6D-E561-4E94-AA06-647C6A9634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9F0488-4A31-44AE-8550-CE80958271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80188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BB83865-090F-408C-84D0-2F1E9EA554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0D51C2E-1E36-4504-B4FA-DE026EB3E82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DDE5A5E-C8D6-4B77-9478-283A4AAD55F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2CDBCE-2D59-49F0-B32A-760C22EC6D4E}" type="datetime1">
              <a:rPr lang="en-US" smtClean="0"/>
              <a:t>10/13/2020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21EFF1F-71AA-4D80-BD13-0ED3D14DDBE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2E6EAFD-B5FA-4974-9598-C424A50097E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9F0488-4A31-44AE-8550-CE80958271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27644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mailto:aiyer@purdue.edu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mailto:dunlops@purdue.edu" TargetMode="External"/><Relationship Id="rId2" Type="http://schemas.openxmlformats.org/officeDocument/2006/relationships/hyperlink" Target="mailto:Aiyer@purdue.edu" TargetMode="Externa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hyperlink" Target="https://www.oerlikon.com/fairfield/eng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5DE69D-C4E0-469E-BAAC-15040A82F9E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97279" y="188712"/>
            <a:ext cx="9585158" cy="1457208"/>
          </a:xfrm>
        </p:spPr>
        <p:txBody>
          <a:bodyPr/>
          <a:lstStyle/>
          <a:p>
            <a:r>
              <a:rPr lang="en-US" dirty="0"/>
              <a:t>TP^3 – Product Opportunities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9BAB5A8-86B5-42A6-94E3-3BE832A5EA9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55032" y="2959767"/>
            <a:ext cx="10140214" cy="3253339"/>
          </a:xfrm>
        </p:spPr>
        <p:txBody>
          <a:bodyPr>
            <a:normAutofit fontScale="85000" lnSpcReduction="20000"/>
          </a:bodyPr>
          <a:lstStyle/>
          <a:p>
            <a:r>
              <a:rPr lang="en-US" sz="3400" b="1" dirty="0"/>
              <a:t>Ananth V Iyer</a:t>
            </a:r>
          </a:p>
          <a:p>
            <a:r>
              <a:rPr lang="en-US" dirty="0"/>
              <a:t>Susan </a:t>
            </a:r>
            <a:r>
              <a:rPr lang="en-US" dirty="0" err="1"/>
              <a:t>Bulkeley</a:t>
            </a:r>
            <a:r>
              <a:rPr lang="en-US" dirty="0"/>
              <a:t> Butler Chair in Operations Management</a:t>
            </a:r>
          </a:p>
          <a:p>
            <a:endParaRPr lang="en-US" dirty="0"/>
          </a:p>
          <a:p>
            <a:r>
              <a:rPr lang="en-US" sz="2900" b="1" dirty="0" err="1"/>
              <a:t>Jamuar</a:t>
            </a:r>
            <a:r>
              <a:rPr lang="en-US" sz="2900" b="1" dirty="0"/>
              <a:t> Shikar, Gautam Venugopal (GA)</a:t>
            </a:r>
          </a:p>
          <a:p>
            <a:r>
              <a:rPr lang="en-US" sz="2900" b="1" dirty="0"/>
              <a:t>Thakkar Dutt, Steve Dunlop (DCMME center staff)</a:t>
            </a:r>
          </a:p>
          <a:p>
            <a:r>
              <a:rPr lang="en-US" dirty="0"/>
              <a:t>Krannert School of Management</a:t>
            </a:r>
          </a:p>
          <a:p>
            <a:r>
              <a:rPr lang="en-US" dirty="0"/>
              <a:t>Purdue University</a:t>
            </a:r>
          </a:p>
          <a:p>
            <a:r>
              <a:rPr lang="en-US" dirty="0"/>
              <a:t>West Lafayette, IN 47907</a:t>
            </a:r>
          </a:p>
          <a:p>
            <a:r>
              <a:rPr lang="en-US" dirty="0">
                <a:hlinkClick r:id="rId2"/>
              </a:rPr>
              <a:t>aiyer@purdue.edu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7754348-1E47-421C-95D1-AD1D875886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9F0488-4A31-44AE-8550-CE8095827138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51129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034DD8-7939-4C2D-BD37-D37353C97F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4084" y="365126"/>
            <a:ext cx="10559716" cy="602214"/>
          </a:xfrm>
        </p:spPr>
        <p:txBody>
          <a:bodyPr>
            <a:normAutofit fontScale="90000"/>
          </a:bodyPr>
          <a:lstStyle/>
          <a:p>
            <a:r>
              <a:rPr lang="en-US" dirty="0"/>
              <a:t>Similarity between companies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4410B09-9B3F-41E6-AC80-1AD25D36BE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3827" y="967340"/>
            <a:ext cx="10559716" cy="4709110"/>
          </a:xfrm>
        </p:spPr>
        <p:txBody>
          <a:bodyPr/>
          <a:lstStyle/>
          <a:p>
            <a:r>
              <a:rPr lang="en-US" dirty="0"/>
              <a:t>Similarity Index = Attributes in Common/Attributes Union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10B6C9A-624D-4C40-A429-FE6A678A85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9F0488-4A31-44AE-8550-CE8095827138}" type="slidenum">
              <a:rPr lang="en-US" smtClean="0"/>
              <a:t>10</a:t>
            </a:fld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4A3D440-36AA-4FE2-B97D-932AC29040AE}"/>
              </a:ext>
            </a:extLst>
          </p:cNvPr>
          <p:cNvSpPr txBox="1"/>
          <p:nvPr/>
        </p:nvSpPr>
        <p:spPr>
          <a:xfrm>
            <a:off x="635266" y="3912922"/>
            <a:ext cx="334899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Sim(4,5) =  3/(7+9-3) = 3/13= 23%</a:t>
            </a:r>
          </a:p>
          <a:p>
            <a:endParaRPr lang="en-US" dirty="0"/>
          </a:p>
          <a:p>
            <a:r>
              <a:rPr lang="en-US" dirty="0"/>
              <a:t>Sim(4,7) = 6/(7+6-6) = 6/7 = 86%</a:t>
            </a:r>
          </a:p>
        </p:txBody>
      </p:sp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867EF833-7A11-4C18-B53F-1C9D44D750B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88708610"/>
              </p:ext>
            </p:extLst>
          </p:nvPr>
        </p:nvGraphicFramePr>
        <p:xfrm>
          <a:off x="6203482" y="3672038"/>
          <a:ext cx="3923895" cy="180532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84779">
                  <a:extLst>
                    <a:ext uri="{9D8B030D-6E8A-4147-A177-3AD203B41FA5}">
                      <a16:colId xmlns:a16="http://schemas.microsoft.com/office/drawing/2014/main" val="3677190926"/>
                    </a:ext>
                  </a:extLst>
                </a:gridCol>
                <a:gridCol w="784779">
                  <a:extLst>
                    <a:ext uri="{9D8B030D-6E8A-4147-A177-3AD203B41FA5}">
                      <a16:colId xmlns:a16="http://schemas.microsoft.com/office/drawing/2014/main" val="2089878494"/>
                    </a:ext>
                  </a:extLst>
                </a:gridCol>
                <a:gridCol w="784779">
                  <a:extLst>
                    <a:ext uri="{9D8B030D-6E8A-4147-A177-3AD203B41FA5}">
                      <a16:colId xmlns:a16="http://schemas.microsoft.com/office/drawing/2014/main" val="3224575910"/>
                    </a:ext>
                  </a:extLst>
                </a:gridCol>
                <a:gridCol w="784779">
                  <a:extLst>
                    <a:ext uri="{9D8B030D-6E8A-4147-A177-3AD203B41FA5}">
                      <a16:colId xmlns:a16="http://schemas.microsoft.com/office/drawing/2014/main" val="1309830310"/>
                    </a:ext>
                  </a:extLst>
                </a:gridCol>
                <a:gridCol w="784779">
                  <a:extLst>
                    <a:ext uri="{9D8B030D-6E8A-4147-A177-3AD203B41FA5}">
                      <a16:colId xmlns:a16="http://schemas.microsoft.com/office/drawing/2014/main" val="1183511669"/>
                    </a:ext>
                  </a:extLst>
                </a:gridCol>
              </a:tblGrid>
              <a:tr h="361065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</a:rPr>
                        <a:t> 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</a:rPr>
                        <a:t>4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</a:rPr>
                        <a:t>5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</a:rPr>
                        <a:t>6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</a:rPr>
                        <a:t>7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/>
                </a:tc>
                <a:extLst>
                  <a:ext uri="{0D108BD9-81ED-4DB2-BD59-A6C34878D82A}">
                    <a16:rowId xmlns:a16="http://schemas.microsoft.com/office/drawing/2014/main" val="2514401962"/>
                  </a:ext>
                </a:extLst>
              </a:tr>
              <a:tr h="361065"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800" u="none" strike="noStrike">
                          <a:effectLst/>
                        </a:rPr>
                        <a:t>4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</a:rPr>
                        <a:t>1.00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</a:rPr>
                        <a:t>0.23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</a:rPr>
                        <a:t>0.15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</a:rPr>
                        <a:t>0.86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70145420"/>
                  </a:ext>
                </a:extLst>
              </a:tr>
              <a:tr h="361065"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800" u="none" strike="noStrike">
                          <a:effectLst/>
                        </a:rPr>
                        <a:t>5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</a:rPr>
                        <a:t>0.23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</a:rPr>
                        <a:t>1.00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</a:rPr>
                        <a:t>0.70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</a:rPr>
                        <a:t>0.15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/>
                </a:tc>
                <a:extLst>
                  <a:ext uri="{0D108BD9-81ED-4DB2-BD59-A6C34878D82A}">
                    <a16:rowId xmlns:a16="http://schemas.microsoft.com/office/drawing/2014/main" val="1107631020"/>
                  </a:ext>
                </a:extLst>
              </a:tr>
              <a:tr h="361065"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800" u="none" strike="noStrike">
                          <a:effectLst/>
                        </a:rPr>
                        <a:t>6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</a:rPr>
                        <a:t>0.15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</a:rPr>
                        <a:t>0.70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</a:rPr>
                        <a:t>1.00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</a:rPr>
                        <a:t>0.27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/>
                </a:tc>
                <a:extLst>
                  <a:ext uri="{0D108BD9-81ED-4DB2-BD59-A6C34878D82A}">
                    <a16:rowId xmlns:a16="http://schemas.microsoft.com/office/drawing/2014/main" val="326155677"/>
                  </a:ext>
                </a:extLst>
              </a:tr>
              <a:tr h="361065"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800" u="none" strike="noStrike">
                          <a:effectLst/>
                        </a:rPr>
                        <a:t>7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</a:rPr>
                        <a:t>0.86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</a:rPr>
                        <a:t>0.15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</a:rPr>
                        <a:t>0.27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</a:rPr>
                        <a:t>1.00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/>
                </a:tc>
                <a:extLst>
                  <a:ext uri="{0D108BD9-81ED-4DB2-BD59-A6C34878D82A}">
                    <a16:rowId xmlns:a16="http://schemas.microsoft.com/office/drawing/2014/main" val="401768328"/>
                  </a:ext>
                </a:extLst>
              </a:tr>
            </a:tbl>
          </a:graphicData>
        </a:graphic>
      </p:graphicFrame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84742BC5-86D4-4AA7-84CC-C676ED86044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05720756"/>
              </p:ext>
            </p:extLst>
          </p:nvPr>
        </p:nvGraphicFramePr>
        <p:xfrm>
          <a:off x="635266" y="1429847"/>
          <a:ext cx="8534400" cy="142875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609600">
                  <a:extLst>
                    <a:ext uri="{9D8B030D-6E8A-4147-A177-3AD203B41FA5}">
                      <a16:colId xmlns:a16="http://schemas.microsoft.com/office/drawing/2014/main" val="1717638860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1097058892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21938589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1349190665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3698155801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453950966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3144762789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4255763328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169316160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1930951988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2332204057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2351022396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2647961243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4211277573"/>
                    </a:ext>
                  </a:extLst>
                </a:gridCol>
              </a:tblGrid>
              <a:tr h="196850"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A</a:t>
                      </a:r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vert="vert27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B</a:t>
                      </a:r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vert="vert27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C</a:t>
                      </a:r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vert="vert27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E</a:t>
                      </a:r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vert="vert27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G</a:t>
                      </a:r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vert="vert27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H</a:t>
                      </a:r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vert="vert27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I</a:t>
                      </a:r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vert="vert27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J</a:t>
                      </a:r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vert="vert27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K</a:t>
                      </a:r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vert="vert27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L</a:t>
                      </a:r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vert="vert27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M</a:t>
                      </a:r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vert="vert27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N</a:t>
                      </a:r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vert="vert27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O</a:t>
                      </a:r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vert="vert270" anchor="b"/>
                </a:tc>
                <a:extLst>
                  <a:ext uri="{0D108BD9-81ED-4DB2-BD59-A6C34878D82A}">
                    <a16:rowId xmlns:a16="http://schemas.microsoft.com/office/drawing/2014/main" val="867156643"/>
                  </a:ext>
                </a:extLst>
              </a:tr>
              <a:tr h="307975"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800" u="none" strike="noStrike">
                          <a:effectLst/>
                        </a:rPr>
                        <a:t>4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800" u="none" strike="noStrike">
                          <a:effectLst/>
                        </a:rPr>
                        <a:t>x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800" u="none" strike="noStrike">
                          <a:effectLst/>
                        </a:rPr>
                        <a:t> 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800" u="none" strike="noStrike">
                          <a:effectLst/>
                        </a:rPr>
                        <a:t>x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800" u="none" strike="noStrike">
                          <a:effectLst/>
                        </a:rPr>
                        <a:t>x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800" u="none" strike="noStrike">
                          <a:effectLst/>
                        </a:rPr>
                        <a:t> 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800" u="none" strike="noStrike">
                          <a:effectLst/>
                        </a:rPr>
                        <a:t> 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800" u="none" strike="noStrike">
                          <a:effectLst/>
                        </a:rPr>
                        <a:t>x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800" u="none" strike="noStrike">
                          <a:effectLst/>
                        </a:rPr>
                        <a:t> 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800" u="none" strike="noStrike">
                          <a:effectLst/>
                        </a:rPr>
                        <a:t> 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800" u="none" strike="noStrike">
                          <a:effectLst/>
                        </a:rPr>
                        <a:t>x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800" u="none" strike="noStrike">
                          <a:effectLst/>
                        </a:rPr>
                        <a:t>x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800" u="none" strike="noStrike">
                          <a:effectLst/>
                        </a:rPr>
                        <a:t> 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800" u="none" strike="noStrike">
                          <a:effectLst/>
                        </a:rPr>
                        <a:t>x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/>
                </a:tc>
                <a:extLst>
                  <a:ext uri="{0D108BD9-81ED-4DB2-BD59-A6C34878D82A}">
                    <a16:rowId xmlns:a16="http://schemas.microsoft.com/office/drawing/2014/main" val="2067895644"/>
                  </a:ext>
                </a:extLst>
              </a:tr>
              <a:tr h="307975"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800" u="none" strike="noStrike">
                          <a:effectLst/>
                        </a:rPr>
                        <a:t>5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800" u="none" strike="noStrike" dirty="0">
                          <a:effectLst/>
                        </a:rPr>
                        <a:t>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800" u="none" strike="noStrike">
                          <a:effectLst/>
                        </a:rPr>
                        <a:t>x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800" u="none" strike="noStrike">
                          <a:effectLst/>
                        </a:rPr>
                        <a:t>x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800" u="none" strike="noStrike">
                          <a:effectLst/>
                        </a:rPr>
                        <a:t> 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800" u="none" strike="noStrike">
                          <a:effectLst/>
                        </a:rPr>
                        <a:t>x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800" u="none" strike="noStrike">
                          <a:effectLst/>
                        </a:rPr>
                        <a:t>x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800" u="none" strike="noStrike">
                          <a:effectLst/>
                        </a:rPr>
                        <a:t> 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800" u="none" strike="noStrike">
                          <a:effectLst/>
                        </a:rPr>
                        <a:t>x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800" u="none" strike="noStrike">
                          <a:effectLst/>
                        </a:rPr>
                        <a:t>x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800" u="none" strike="noStrike">
                          <a:effectLst/>
                        </a:rPr>
                        <a:t> 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800" u="none" strike="noStrike">
                          <a:effectLst/>
                        </a:rPr>
                        <a:t>x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800" u="none" strike="noStrike">
                          <a:effectLst/>
                        </a:rPr>
                        <a:t>x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800" u="none" strike="noStrike">
                          <a:effectLst/>
                        </a:rPr>
                        <a:t>x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/>
                </a:tc>
                <a:extLst>
                  <a:ext uri="{0D108BD9-81ED-4DB2-BD59-A6C34878D82A}">
                    <a16:rowId xmlns:a16="http://schemas.microsoft.com/office/drawing/2014/main" val="594677638"/>
                  </a:ext>
                </a:extLst>
              </a:tr>
              <a:tr h="307975"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800" u="none" strike="noStrike">
                          <a:effectLst/>
                        </a:rPr>
                        <a:t>6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800" u="none" strike="noStrike">
                          <a:effectLst/>
                        </a:rPr>
                        <a:t> 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800" u="none" strike="noStrike">
                          <a:effectLst/>
                        </a:rPr>
                        <a:t>x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800" u="none" strike="noStrike">
                          <a:effectLst/>
                        </a:rPr>
                        <a:t>x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800" u="none" strike="noStrike">
                          <a:effectLst/>
                        </a:rPr>
                        <a:t>x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800" u="none" strike="noStrike">
                          <a:effectLst/>
                        </a:rPr>
                        <a:t>x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800" u="none" strike="noStrike">
                          <a:effectLst/>
                        </a:rPr>
                        <a:t>x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800" u="none" strike="noStrike">
                          <a:effectLst/>
                        </a:rPr>
                        <a:t> 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800" u="none" strike="noStrike">
                          <a:effectLst/>
                        </a:rPr>
                        <a:t>x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800" u="none" strike="noStrike">
                          <a:effectLst/>
                        </a:rPr>
                        <a:t>x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800" u="none" strike="noStrike">
                          <a:effectLst/>
                        </a:rPr>
                        <a:t> 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800" u="none" strike="noStrike">
                          <a:effectLst/>
                        </a:rPr>
                        <a:t>x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800" u="none" strike="noStrike">
                          <a:effectLst/>
                        </a:rPr>
                        <a:t> 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800" u="none" strike="noStrike">
                          <a:effectLst/>
                        </a:rPr>
                        <a:t> 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/>
                </a:tc>
                <a:extLst>
                  <a:ext uri="{0D108BD9-81ED-4DB2-BD59-A6C34878D82A}">
                    <a16:rowId xmlns:a16="http://schemas.microsoft.com/office/drawing/2014/main" val="2854165148"/>
                  </a:ext>
                </a:extLst>
              </a:tr>
              <a:tr h="307975"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800" u="none" strike="noStrike">
                          <a:effectLst/>
                        </a:rPr>
                        <a:t>7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800" u="none" strike="noStrike">
                          <a:effectLst/>
                        </a:rPr>
                        <a:t>x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800" u="none" strike="noStrike">
                          <a:effectLst/>
                        </a:rPr>
                        <a:t> 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800" u="none" strike="noStrike">
                          <a:effectLst/>
                        </a:rPr>
                        <a:t>x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800" u="none" strike="noStrike">
                          <a:effectLst/>
                        </a:rPr>
                        <a:t>x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800" u="none" strike="noStrike">
                          <a:effectLst/>
                        </a:rPr>
                        <a:t> 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800" u="none" strike="noStrike">
                          <a:effectLst/>
                        </a:rPr>
                        <a:t> 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800" u="none" strike="noStrike">
                          <a:effectLst/>
                        </a:rPr>
                        <a:t>x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800" u="none" strike="noStrike">
                          <a:effectLst/>
                        </a:rPr>
                        <a:t> 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800" u="none" strike="noStrike">
                          <a:effectLst/>
                        </a:rPr>
                        <a:t> 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800" u="none" strike="noStrike">
                          <a:effectLst/>
                        </a:rPr>
                        <a:t>x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800" u="none" strike="noStrike">
                          <a:effectLst/>
                        </a:rPr>
                        <a:t>x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800" u="none" strike="noStrike">
                          <a:effectLst/>
                        </a:rPr>
                        <a:t> 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800" u="none" strike="noStrike" dirty="0">
                          <a:effectLst/>
                        </a:rPr>
                        <a:t> 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/>
                </a:tc>
                <a:extLst>
                  <a:ext uri="{0D108BD9-81ED-4DB2-BD59-A6C34878D82A}">
                    <a16:rowId xmlns:a16="http://schemas.microsoft.com/office/drawing/2014/main" val="3643266152"/>
                  </a:ext>
                </a:extLst>
              </a:tr>
            </a:tbl>
          </a:graphicData>
        </a:graphic>
      </p:graphicFrame>
      <p:sp>
        <p:nvSpPr>
          <p:cNvPr id="10" name="TextBox 9">
            <a:extLst>
              <a:ext uri="{FF2B5EF4-FFF2-40B4-BE49-F238E27FC236}">
                <a16:creationId xmlns:a16="http://schemas.microsoft.com/office/drawing/2014/main" id="{850BA0E9-05E4-4BDE-9323-B67991AB76EE}"/>
              </a:ext>
            </a:extLst>
          </p:cNvPr>
          <p:cNvSpPr txBox="1"/>
          <p:nvPr/>
        </p:nvSpPr>
        <p:spPr>
          <a:xfrm>
            <a:off x="7166008" y="5905099"/>
            <a:ext cx="17262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Similarity Matrix</a:t>
            </a:r>
          </a:p>
        </p:txBody>
      </p:sp>
    </p:spTree>
    <p:extLst>
      <p:ext uri="{BB962C8B-B14F-4D97-AF65-F5344CB8AC3E}">
        <p14:creationId xmlns:p14="http://schemas.microsoft.com/office/powerpoint/2010/main" val="3728070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876745E4-2147-41D9-9132-36BC46DFF12D}"/>
              </a:ext>
            </a:extLst>
          </p:cNvPr>
          <p:cNvCxnSpPr/>
          <p:nvPr/>
        </p:nvCxnSpPr>
        <p:spPr>
          <a:xfrm flipV="1">
            <a:off x="2444817" y="4413183"/>
            <a:ext cx="0" cy="697832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682466BC-8860-4644-8748-23E57B1A054C}"/>
              </a:ext>
            </a:extLst>
          </p:cNvPr>
          <p:cNvCxnSpPr/>
          <p:nvPr/>
        </p:nvCxnSpPr>
        <p:spPr>
          <a:xfrm flipV="1">
            <a:off x="3689684" y="4377891"/>
            <a:ext cx="0" cy="697832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29126270-F49D-4DDE-8292-B567944A4538}"/>
              </a:ext>
            </a:extLst>
          </p:cNvPr>
          <p:cNvCxnSpPr>
            <a:cxnSpLocks/>
          </p:cNvCxnSpPr>
          <p:nvPr/>
        </p:nvCxnSpPr>
        <p:spPr>
          <a:xfrm>
            <a:off x="2444817" y="4413183"/>
            <a:ext cx="1244867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B32AE41A-201C-46E4-8617-5A2760844D8B}"/>
              </a:ext>
            </a:extLst>
          </p:cNvPr>
          <p:cNvCxnSpPr/>
          <p:nvPr/>
        </p:nvCxnSpPr>
        <p:spPr>
          <a:xfrm flipV="1">
            <a:off x="5200851" y="4108384"/>
            <a:ext cx="0" cy="967339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77EA564B-0DF4-4397-9F78-6099265E83DF}"/>
              </a:ext>
            </a:extLst>
          </p:cNvPr>
          <p:cNvCxnSpPr/>
          <p:nvPr/>
        </p:nvCxnSpPr>
        <p:spPr>
          <a:xfrm flipV="1">
            <a:off x="6469782" y="4108384"/>
            <a:ext cx="0" cy="967339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7B15BA95-37B6-48EA-9D86-47FCE3A26001}"/>
              </a:ext>
            </a:extLst>
          </p:cNvPr>
          <p:cNvCxnSpPr/>
          <p:nvPr/>
        </p:nvCxnSpPr>
        <p:spPr>
          <a:xfrm>
            <a:off x="5149516" y="4108384"/>
            <a:ext cx="1320266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FDF13E1D-7FDA-475C-BEF1-ED805C20D3F7}"/>
              </a:ext>
            </a:extLst>
          </p:cNvPr>
          <p:cNvCxnSpPr/>
          <p:nvPr/>
        </p:nvCxnSpPr>
        <p:spPr>
          <a:xfrm flipV="1">
            <a:off x="3067250" y="2367815"/>
            <a:ext cx="0" cy="2010076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36004071-DB89-4B87-9B75-21DAA0B92850}"/>
              </a:ext>
            </a:extLst>
          </p:cNvPr>
          <p:cNvCxnSpPr>
            <a:cxnSpLocks/>
          </p:cNvCxnSpPr>
          <p:nvPr/>
        </p:nvCxnSpPr>
        <p:spPr>
          <a:xfrm flipV="1">
            <a:off x="5809649" y="2420754"/>
            <a:ext cx="0" cy="168763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6C913957-7446-4976-9E0E-CC66085180FF}"/>
              </a:ext>
            </a:extLst>
          </p:cNvPr>
          <p:cNvCxnSpPr/>
          <p:nvPr/>
        </p:nvCxnSpPr>
        <p:spPr>
          <a:xfrm>
            <a:off x="3067250" y="2420754"/>
            <a:ext cx="2742399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2" name="TextBox 21">
            <a:extLst>
              <a:ext uri="{FF2B5EF4-FFF2-40B4-BE49-F238E27FC236}">
                <a16:creationId xmlns:a16="http://schemas.microsoft.com/office/drawing/2014/main" id="{51D3637E-95F4-4DBD-ADC5-9E9242B30140}"/>
              </a:ext>
            </a:extLst>
          </p:cNvPr>
          <p:cNvSpPr txBox="1"/>
          <p:nvPr/>
        </p:nvSpPr>
        <p:spPr>
          <a:xfrm>
            <a:off x="2275552" y="5180674"/>
            <a:ext cx="36740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7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53226DD9-3582-4DA7-8885-B489C2ADB37D}"/>
              </a:ext>
            </a:extLst>
          </p:cNvPr>
          <p:cNvSpPr txBox="1"/>
          <p:nvPr/>
        </p:nvSpPr>
        <p:spPr>
          <a:xfrm>
            <a:off x="3505980" y="5163028"/>
            <a:ext cx="36740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4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0D5CA833-C46B-434E-9C11-051F85D66688}"/>
              </a:ext>
            </a:extLst>
          </p:cNvPr>
          <p:cNvSpPr txBox="1"/>
          <p:nvPr/>
        </p:nvSpPr>
        <p:spPr>
          <a:xfrm>
            <a:off x="5017147" y="5130264"/>
            <a:ext cx="36740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5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147F23F3-FDFD-40EC-83EE-54E5E7BBBC06}"/>
              </a:ext>
            </a:extLst>
          </p:cNvPr>
          <p:cNvSpPr txBox="1"/>
          <p:nvPr/>
        </p:nvSpPr>
        <p:spPr>
          <a:xfrm>
            <a:off x="6270857" y="5130264"/>
            <a:ext cx="30965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6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F568AEF4-3027-4D18-A107-9C25EFE159B3}"/>
              </a:ext>
            </a:extLst>
          </p:cNvPr>
          <p:cNvSpPr txBox="1"/>
          <p:nvPr/>
        </p:nvSpPr>
        <p:spPr>
          <a:xfrm>
            <a:off x="1204888" y="4288055"/>
            <a:ext cx="5934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0.86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BEC1BC09-E0A3-4766-BF01-E418F8274843}"/>
              </a:ext>
            </a:extLst>
          </p:cNvPr>
          <p:cNvSpPr txBox="1"/>
          <p:nvPr/>
        </p:nvSpPr>
        <p:spPr>
          <a:xfrm>
            <a:off x="6636745" y="3973629"/>
            <a:ext cx="4764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0.7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CA717864-EC7D-45AE-8E13-B017CA554170}"/>
              </a:ext>
            </a:extLst>
          </p:cNvPr>
          <p:cNvSpPr txBox="1"/>
          <p:nvPr/>
        </p:nvSpPr>
        <p:spPr>
          <a:xfrm>
            <a:off x="1273869" y="2367815"/>
            <a:ext cx="5934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0.27</a:t>
            </a:r>
          </a:p>
        </p:txBody>
      </p: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CC9A885B-B600-4F6F-A825-56C663735054}"/>
              </a:ext>
            </a:extLst>
          </p:cNvPr>
          <p:cNvCxnSpPr/>
          <p:nvPr/>
        </p:nvCxnSpPr>
        <p:spPr>
          <a:xfrm flipV="1">
            <a:off x="1570585" y="3687641"/>
            <a:ext cx="6747247" cy="91440"/>
          </a:xfrm>
          <a:prstGeom prst="line">
            <a:avLst/>
          </a:prstGeom>
          <a:ln w="9525" cap="flat" cmpd="sng" algn="ctr">
            <a:solidFill>
              <a:schemeClr val="accent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31" name="Oval 30">
            <a:extLst>
              <a:ext uri="{FF2B5EF4-FFF2-40B4-BE49-F238E27FC236}">
                <a16:creationId xmlns:a16="http://schemas.microsoft.com/office/drawing/2014/main" id="{4E19E1A4-714E-4325-AECC-09588F71C20A}"/>
              </a:ext>
            </a:extLst>
          </p:cNvPr>
          <p:cNvSpPr/>
          <p:nvPr/>
        </p:nvSpPr>
        <p:spPr>
          <a:xfrm>
            <a:off x="1727744" y="5045967"/>
            <a:ext cx="2710705" cy="791755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7D066DDC-3AB6-4B1D-986C-F8908682F373}"/>
              </a:ext>
            </a:extLst>
          </p:cNvPr>
          <p:cNvSpPr/>
          <p:nvPr/>
        </p:nvSpPr>
        <p:spPr>
          <a:xfrm>
            <a:off x="4590849" y="5028760"/>
            <a:ext cx="2710705" cy="791755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5A3A4347-5BCB-4630-B362-75262F089D10}"/>
              </a:ext>
            </a:extLst>
          </p:cNvPr>
          <p:cNvSpPr txBox="1"/>
          <p:nvPr/>
        </p:nvSpPr>
        <p:spPr>
          <a:xfrm>
            <a:off x="2069432" y="6174606"/>
            <a:ext cx="1009956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/>
              <a:t>Cluster 1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28E55349-EB24-4D1D-BD8E-BE614B13DEC6}"/>
              </a:ext>
            </a:extLst>
          </p:cNvPr>
          <p:cNvSpPr txBox="1"/>
          <p:nvPr/>
        </p:nvSpPr>
        <p:spPr>
          <a:xfrm>
            <a:off x="5591022" y="6174606"/>
            <a:ext cx="1009956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/>
              <a:t>Cluster 2</a:t>
            </a:r>
          </a:p>
        </p:txBody>
      </p:sp>
      <p:graphicFrame>
        <p:nvGraphicFramePr>
          <p:cNvPr id="29" name="Table 28">
            <a:extLst>
              <a:ext uri="{FF2B5EF4-FFF2-40B4-BE49-F238E27FC236}">
                <a16:creationId xmlns:a16="http://schemas.microsoft.com/office/drawing/2014/main" id="{0D651311-71DD-43A5-A7A4-8F9D151AC95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79457361"/>
              </p:ext>
            </p:extLst>
          </p:nvPr>
        </p:nvGraphicFramePr>
        <p:xfrm>
          <a:off x="3301465" y="456700"/>
          <a:ext cx="8534400" cy="142875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609600">
                  <a:extLst>
                    <a:ext uri="{9D8B030D-6E8A-4147-A177-3AD203B41FA5}">
                      <a16:colId xmlns:a16="http://schemas.microsoft.com/office/drawing/2014/main" val="3713246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2251674339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2225960234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2027697465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973633207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3716290486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1468923691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3451992940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4178113289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3962013342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2050581031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4058521197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2340427042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4073125718"/>
                    </a:ext>
                  </a:extLst>
                </a:gridCol>
              </a:tblGrid>
              <a:tr h="196850"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A</a:t>
                      </a:r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vert="vert27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C</a:t>
                      </a:r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vert="vert27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E</a:t>
                      </a:r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vert="vert27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I</a:t>
                      </a:r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vert="vert27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L</a:t>
                      </a:r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vert="vert27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M</a:t>
                      </a:r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vert="vert27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O</a:t>
                      </a:r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vert="vert27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B</a:t>
                      </a:r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vert="vert27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G</a:t>
                      </a:r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vert="vert27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H</a:t>
                      </a:r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vert="vert27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J</a:t>
                      </a:r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vert="vert27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K</a:t>
                      </a:r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vert="vert27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N</a:t>
                      </a:r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vert="vert270" anchor="b"/>
                </a:tc>
                <a:extLst>
                  <a:ext uri="{0D108BD9-81ED-4DB2-BD59-A6C34878D82A}">
                    <a16:rowId xmlns:a16="http://schemas.microsoft.com/office/drawing/2014/main" val="1256056160"/>
                  </a:ext>
                </a:extLst>
              </a:tr>
              <a:tr h="307975"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800" u="none" strike="noStrike">
                          <a:effectLst/>
                        </a:rPr>
                        <a:t>4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800" u="none" strike="noStrike" dirty="0">
                          <a:effectLst/>
                        </a:rPr>
                        <a:t>x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800" u="none" strike="noStrike" dirty="0">
                          <a:effectLst/>
                        </a:rPr>
                        <a:t>x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800" u="none" strike="noStrike" dirty="0">
                          <a:effectLst/>
                        </a:rPr>
                        <a:t>x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800" u="none" strike="noStrike" dirty="0">
                          <a:effectLst/>
                        </a:rPr>
                        <a:t>x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800" u="none" strike="noStrike" dirty="0">
                          <a:effectLst/>
                        </a:rPr>
                        <a:t>x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800" u="none" strike="noStrike">
                          <a:effectLst/>
                        </a:rPr>
                        <a:t>x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800" u="none" strike="noStrike">
                          <a:effectLst/>
                        </a:rPr>
                        <a:t>x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800" u="none" strike="noStrike">
                          <a:effectLst/>
                        </a:rPr>
                        <a:t> 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800" u="none" strike="noStrike">
                          <a:effectLst/>
                        </a:rPr>
                        <a:t> 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800" u="none" strike="noStrike">
                          <a:effectLst/>
                        </a:rPr>
                        <a:t> 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800" u="none" strike="noStrike">
                          <a:effectLst/>
                        </a:rPr>
                        <a:t> 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800" u="none" strike="noStrike">
                          <a:effectLst/>
                        </a:rPr>
                        <a:t> 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800" u="none" strike="noStrike">
                          <a:effectLst/>
                        </a:rPr>
                        <a:t> 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/>
                </a:tc>
                <a:extLst>
                  <a:ext uri="{0D108BD9-81ED-4DB2-BD59-A6C34878D82A}">
                    <a16:rowId xmlns:a16="http://schemas.microsoft.com/office/drawing/2014/main" val="496822004"/>
                  </a:ext>
                </a:extLst>
              </a:tr>
              <a:tr h="307975"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800" u="none" strike="noStrike">
                          <a:effectLst/>
                        </a:rPr>
                        <a:t>7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800" u="none" strike="noStrike">
                          <a:effectLst/>
                        </a:rPr>
                        <a:t>x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800" u="none" strike="noStrike">
                          <a:effectLst/>
                        </a:rPr>
                        <a:t>x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800" u="none" strike="noStrike">
                          <a:effectLst/>
                        </a:rPr>
                        <a:t>x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800" u="none" strike="noStrike">
                          <a:effectLst/>
                        </a:rPr>
                        <a:t>x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800" u="none" strike="noStrike">
                          <a:effectLst/>
                        </a:rPr>
                        <a:t>x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800" u="none" strike="noStrike" dirty="0">
                          <a:effectLst/>
                        </a:rPr>
                        <a:t>x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800" u="none" strike="noStrike" dirty="0">
                          <a:effectLst/>
                        </a:rPr>
                        <a:t> 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800" u="none" strike="noStrike">
                          <a:effectLst/>
                        </a:rPr>
                        <a:t> 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800" u="none" strike="noStrike">
                          <a:effectLst/>
                        </a:rPr>
                        <a:t> 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800" u="none" strike="noStrike">
                          <a:effectLst/>
                        </a:rPr>
                        <a:t> 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800" u="none" strike="noStrike">
                          <a:effectLst/>
                        </a:rPr>
                        <a:t> 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800" u="none" strike="noStrike">
                          <a:effectLst/>
                        </a:rPr>
                        <a:t> 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800" u="none" strike="noStrike">
                          <a:effectLst/>
                        </a:rPr>
                        <a:t> 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/>
                </a:tc>
                <a:extLst>
                  <a:ext uri="{0D108BD9-81ED-4DB2-BD59-A6C34878D82A}">
                    <a16:rowId xmlns:a16="http://schemas.microsoft.com/office/drawing/2014/main" val="2317057129"/>
                  </a:ext>
                </a:extLst>
              </a:tr>
              <a:tr h="307975"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800" u="none" strike="noStrike">
                          <a:effectLst/>
                        </a:rPr>
                        <a:t>5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800" u="none" strike="noStrike">
                          <a:effectLst/>
                        </a:rPr>
                        <a:t> 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800" u="none" strike="noStrike">
                          <a:effectLst/>
                        </a:rPr>
                        <a:t>x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800" u="none" strike="noStrike">
                          <a:effectLst/>
                        </a:rPr>
                        <a:t> 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800" u="none" strike="noStrike">
                          <a:effectLst/>
                        </a:rPr>
                        <a:t> 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800" u="none" strike="noStrike">
                          <a:effectLst/>
                        </a:rPr>
                        <a:t> 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800" u="none" strike="noStrike">
                          <a:effectLst/>
                        </a:rPr>
                        <a:t>x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800" u="none" strike="noStrike">
                          <a:effectLst/>
                        </a:rPr>
                        <a:t>x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800" u="none" strike="noStrike">
                          <a:effectLst/>
                        </a:rPr>
                        <a:t>x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800" u="none" strike="noStrike">
                          <a:effectLst/>
                        </a:rPr>
                        <a:t>x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800" u="none" strike="noStrike">
                          <a:effectLst/>
                        </a:rPr>
                        <a:t>x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800" u="none" strike="noStrike">
                          <a:effectLst/>
                        </a:rPr>
                        <a:t>x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800" u="none" strike="noStrike">
                          <a:effectLst/>
                        </a:rPr>
                        <a:t>x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800" u="none" strike="noStrike">
                          <a:effectLst/>
                        </a:rPr>
                        <a:t>x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/>
                </a:tc>
                <a:extLst>
                  <a:ext uri="{0D108BD9-81ED-4DB2-BD59-A6C34878D82A}">
                    <a16:rowId xmlns:a16="http://schemas.microsoft.com/office/drawing/2014/main" val="1493941594"/>
                  </a:ext>
                </a:extLst>
              </a:tr>
              <a:tr h="307975"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800" u="none" strike="noStrike">
                          <a:effectLst/>
                        </a:rPr>
                        <a:t>6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800" u="none" strike="noStrike">
                          <a:effectLst/>
                        </a:rPr>
                        <a:t> 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800" u="none" strike="noStrike">
                          <a:effectLst/>
                        </a:rPr>
                        <a:t>x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800" u="none" strike="noStrike">
                          <a:effectLst/>
                        </a:rPr>
                        <a:t>x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800" u="none" strike="noStrike">
                          <a:effectLst/>
                        </a:rPr>
                        <a:t> 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800" u="none" strike="noStrike">
                          <a:effectLst/>
                        </a:rPr>
                        <a:t> 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800" u="none" strike="noStrike">
                          <a:effectLst/>
                        </a:rPr>
                        <a:t>x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800" u="none" strike="noStrike">
                          <a:effectLst/>
                        </a:rPr>
                        <a:t> 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800" u="none" strike="noStrike">
                          <a:effectLst/>
                        </a:rPr>
                        <a:t>x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800" u="none" strike="noStrike">
                          <a:effectLst/>
                        </a:rPr>
                        <a:t>x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800" u="none" strike="noStrike">
                          <a:effectLst/>
                        </a:rPr>
                        <a:t>x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800" u="none" strike="noStrike">
                          <a:effectLst/>
                        </a:rPr>
                        <a:t>x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800" u="none" strike="noStrike">
                          <a:effectLst/>
                        </a:rPr>
                        <a:t>x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800" u="none" strike="noStrike" dirty="0">
                          <a:effectLst/>
                        </a:rPr>
                        <a:t>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/>
                </a:tc>
                <a:extLst>
                  <a:ext uri="{0D108BD9-81ED-4DB2-BD59-A6C34878D82A}">
                    <a16:rowId xmlns:a16="http://schemas.microsoft.com/office/drawing/2014/main" val="1760998340"/>
                  </a:ext>
                </a:extLst>
              </a:tr>
            </a:tbl>
          </a:graphicData>
        </a:graphic>
      </p:graphicFrame>
      <p:graphicFrame>
        <p:nvGraphicFramePr>
          <p:cNvPr id="34" name="Table 33">
            <a:extLst>
              <a:ext uri="{FF2B5EF4-FFF2-40B4-BE49-F238E27FC236}">
                <a16:creationId xmlns:a16="http://schemas.microsoft.com/office/drawing/2014/main" id="{B4A16697-5726-4554-9276-FBED777569A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325856"/>
              </p:ext>
            </p:extLst>
          </p:nvPr>
        </p:nvGraphicFramePr>
        <p:xfrm>
          <a:off x="7980948" y="2998270"/>
          <a:ext cx="3923895" cy="180532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84779">
                  <a:extLst>
                    <a:ext uri="{9D8B030D-6E8A-4147-A177-3AD203B41FA5}">
                      <a16:colId xmlns:a16="http://schemas.microsoft.com/office/drawing/2014/main" val="3677190926"/>
                    </a:ext>
                  </a:extLst>
                </a:gridCol>
                <a:gridCol w="784779">
                  <a:extLst>
                    <a:ext uri="{9D8B030D-6E8A-4147-A177-3AD203B41FA5}">
                      <a16:colId xmlns:a16="http://schemas.microsoft.com/office/drawing/2014/main" val="2089878494"/>
                    </a:ext>
                  </a:extLst>
                </a:gridCol>
                <a:gridCol w="784779">
                  <a:extLst>
                    <a:ext uri="{9D8B030D-6E8A-4147-A177-3AD203B41FA5}">
                      <a16:colId xmlns:a16="http://schemas.microsoft.com/office/drawing/2014/main" val="3224575910"/>
                    </a:ext>
                  </a:extLst>
                </a:gridCol>
                <a:gridCol w="784779">
                  <a:extLst>
                    <a:ext uri="{9D8B030D-6E8A-4147-A177-3AD203B41FA5}">
                      <a16:colId xmlns:a16="http://schemas.microsoft.com/office/drawing/2014/main" val="1309830310"/>
                    </a:ext>
                  </a:extLst>
                </a:gridCol>
                <a:gridCol w="784779">
                  <a:extLst>
                    <a:ext uri="{9D8B030D-6E8A-4147-A177-3AD203B41FA5}">
                      <a16:colId xmlns:a16="http://schemas.microsoft.com/office/drawing/2014/main" val="1183511669"/>
                    </a:ext>
                  </a:extLst>
                </a:gridCol>
              </a:tblGrid>
              <a:tr h="361065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</a:rPr>
                        <a:t> 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</a:rPr>
                        <a:t>4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</a:rPr>
                        <a:t>5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</a:rPr>
                        <a:t>6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</a:rPr>
                        <a:t>7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/>
                </a:tc>
                <a:extLst>
                  <a:ext uri="{0D108BD9-81ED-4DB2-BD59-A6C34878D82A}">
                    <a16:rowId xmlns:a16="http://schemas.microsoft.com/office/drawing/2014/main" val="2514401962"/>
                  </a:ext>
                </a:extLst>
              </a:tr>
              <a:tr h="361065"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800" u="none" strike="noStrike">
                          <a:effectLst/>
                        </a:rPr>
                        <a:t>4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</a:rPr>
                        <a:t>1.00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</a:rPr>
                        <a:t>0.23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</a:rPr>
                        <a:t>0.15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</a:rPr>
                        <a:t>0.86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70145420"/>
                  </a:ext>
                </a:extLst>
              </a:tr>
              <a:tr h="361065"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800" u="none" strike="noStrike">
                          <a:effectLst/>
                        </a:rPr>
                        <a:t>5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</a:rPr>
                        <a:t>0.23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</a:rPr>
                        <a:t>1.00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</a:rPr>
                        <a:t>0.70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</a:rPr>
                        <a:t>0.15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/>
                </a:tc>
                <a:extLst>
                  <a:ext uri="{0D108BD9-81ED-4DB2-BD59-A6C34878D82A}">
                    <a16:rowId xmlns:a16="http://schemas.microsoft.com/office/drawing/2014/main" val="1107631020"/>
                  </a:ext>
                </a:extLst>
              </a:tr>
              <a:tr h="361065"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800" u="none" strike="noStrike">
                          <a:effectLst/>
                        </a:rPr>
                        <a:t>6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</a:rPr>
                        <a:t>0.15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</a:rPr>
                        <a:t>0.70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</a:rPr>
                        <a:t>1.00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</a:rPr>
                        <a:t>0.27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/>
                </a:tc>
                <a:extLst>
                  <a:ext uri="{0D108BD9-81ED-4DB2-BD59-A6C34878D82A}">
                    <a16:rowId xmlns:a16="http://schemas.microsoft.com/office/drawing/2014/main" val="326155677"/>
                  </a:ext>
                </a:extLst>
              </a:tr>
              <a:tr h="361065"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800" u="none" strike="noStrike">
                          <a:effectLst/>
                        </a:rPr>
                        <a:t>7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</a:rPr>
                        <a:t>0.86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</a:rPr>
                        <a:t>0.15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</a:rPr>
                        <a:t>0.27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</a:rPr>
                        <a:t>1.00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/>
                </a:tc>
                <a:extLst>
                  <a:ext uri="{0D108BD9-81ED-4DB2-BD59-A6C34878D82A}">
                    <a16:rowId xmlns:a16="http://schemas.microsoft.com/office/drawing/2014/main" val="401768328"/>
                  </a:ext>
                </a:extLst>
              </a:tr>
            </a:tbl>
          </a:graphicData>
        </a:graphic>
      </p:graphicFrame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9B0B55D-7933-449E-B5E4-451E493C7D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9F0488-4A31-44AE-8550-CE8095827138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48951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3" grpId="0"/>
      <p:bldP spid="24" grpId="0"/>
      <p:bldP spid="25" grpId="0"/>
      <p:bldP spid="26" grpId="0"/>
      <p:bldP spid="27" grpId="0"/>
      <p:bldP spid="28" grpId="0"/>
      <p:bldP spid="31" grpId="0" animBg="1"/>
      <p:bldP spid="32" grpId="0" animBg="1"/>
      <p:bldP spid="33" grpId="0" animBg="1"/>
      <p:bldP spid="3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4973BD-347E-4680-A149-F2F7D93A0D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04344"/>
          </a:xfrm>
        </p:spPr>
        <p:txBody>
          <a:bodyPr/>
          <a:lstStyle/>
          <a:p>
            <a:r>
              <a:rPr lang="en-US" dirty="0"/>
              <a:t>Cluster companies based on Industries served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8F1DCCF-3B40-4585-8B1E-D74D167445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9F0488-4A31-44AE-8550-CE8095827138}" type="slidenum">
              <a:rPr lang="en-US" smtClean="0"/>
              <a:t>12</a:t>
            </a:fld>
            <a:endParaRPr lang="en-US"/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EE6D3A23-37D9-41AE-A8DE-C0EDAC56F04B}"/>
              </a:ext>
            </a:extLst>
          </p:cNvPr>
          <p:cNvSpPr/>
          <p:nvPr/>
        </p:nvSpPr>
        <p:spPr>
          <a:xfrm>
            <a:off x="838200" y="2107933"/>
            <a:ext cx="1852061" cy="1116531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0E6F235-C2AA-40B6-A0C3-2A48C4616526}"/>
              </a:ext>
            </a:extLst>
          </p:cNvPr>
          <p:cNvSpPr txBox="1"/>
          <p:nvPr/>
        </p:nvSpPr>
        <p:spPr>
          <a:xfrm>
            <a:off x="1022848" y="2324500"/>
            <a:ext cx="143640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Automotive  11</a:t>
            </a: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01D6BB19-505D-411B-8FB3-FC8143D8D2FB}"/>
              </a:ext>
            </a:extLst>
          </p:cNvPr>
          <p:cNvSpPr/>
          <p:nvPr/>
        </p:nvSpPr>
        <p:spPr>
          <a:xfrm>
            <a:off x="1982804" y="5308332"/>
            <a:ext cx="1718109" cy="1116531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8CFD005-D3D7-4657-8ACC-5E31877E8126}"/>
              </a:ext>
            </a:extLst>
          </p:cNvPr>
          <p:cNvSpPr txBox="1"/>
          <p:nvPr/>
        </p:nvSpPr>
        <p:spPr>
          <a:xfrm>
            <a:off x="2293139" y="5582653"/>
            <a:ext cx="106856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Industrial</a:t>
            </a:r>
          </a:p>
          <a:p>
            <a:pPr algn="ctr"/>
            <a:r>
              <a:rPr lang="en-US" dirty="0"/>
              <a:t>10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C6445EDE-6D77-4DDA-9897-04916FBBE7AB}"/>
              </a:ext>
            </a:extLst>
          </p:cNvPr>
          <p:cNvSpPr/>
          <p:nvPr/>
        </p:nvSpPr>
        <p:spPr>
          <a:xfrm>
            <a:off x="46122" y="3564066"/>
            <a:ext cx="1718108" cy="871086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8F83FDD-1218-4E11-AB03-290E8FD7760C}"/>
              </a:ext>
            </a:extLst>
          </p:cNvPr>
          <p:cNvSpPr txBox="1"/>
          <p:nvPr/>
        </p:nvSpPr>
        <p:spPr>
          <a:xfrm>
            <a:off x="128475" y="3862329"/>
            <a:ext cx="15731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Manufacturing</a:t>
            </a: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724AF09C-E69C-4073-A23C-9DA1C44C2C58}"/>
              </a:ext>
            </a:extLst>
          </p:cNvPr>
          <p:cNvSpPr/>
          <p:nvPr/>
        </p:nvSpPr>
        <p:spPr>
          <a:xfrm rot="20239208">
            <a:off x="1328526" y="2787577"/>
            <a:ext cx="2066024" cy="2957642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04164B6-55EA-4B41-9FC9-899691460092}"/>
              </a:ext>
            </a:extLst>
          </p:cNvPr>
          <p:cNvSpPr txBox="1"/>
          <p:nvPr/>
        </p:nvSpPr>
        <p:spPr>
          <a:xfrm>
            <a:off x="1668939" y="3952407"/>
            <a:ext cx="170149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All three sectors</a:t>
            </a:r>
          </a:p>
          <a:p>
            <a:pPr algn="ctr"/>
            <a:r>
              <a:rPr lang="en-US" dirty="0"/>
              <a:t>53</a:t>
            </a: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0554735A-629E-4936-9E02-83DC23D6D48B}"/>
              </a:ext>
            </a:extLst>
          </p:cNvPr>
          <p:cNvSpPr/>
          <p:nvPr/>
        </p:nvSpPr>
        <p:spPr>
          <a:xfrm>
            <a:off x="4904072" y="5014762"/>
            <a:ext cx="1862487" cy="851836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942CA6F-85BC-4DF3-A709-41BDBB5FB282}"/>
              </a:ext>
            </a:extLst>
          </p:cNvPr>
          <p:cNvSpPr txBox="1"/>
          <p:nvPr/>
        </p:nvSpPr>
        <p:spPr>
          <a:xfrm>
            <a:off x="5505651" y="5213321"/>
            <a:ext cx="7103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Retail</a:t>
            </a: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A53BE54E-D3B2-40D3-9571-751BFF90FA1C}"/>
              </a:ext>
            </a:extLst>
          </p:cNvPr>
          <p:cNvSpPr/>
          <p:nvPr/>
        </p:nvSpPr>
        <p:spPr>
          <a:xfrm rot="20696646">
            <a:off x="3249922" y="5237940"/>
            <a:ext cx="2053978" cy="86651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94C1DEE-77BD-4DAE-A0C2-83BD6953DE7F}"/>
              </a:ext>
            </a:extLst>
          </p:cNvPr>
          <p:cNvSpPr txBox="1"/>
          <p:nvPr/>
        </p:nvSpPr>
        <p:spPr>
          <a:xfrm rot="20270788">
            <a:off x="3627559" y="5294902"/>
            <a:ext cx="134863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Both sectors</a:t>
            </a:r>
          </a:p>
          <a:p>
            <a:pPr algn="ctr"/>
            <a:r>
              <a:rPr lang="en-US" dirty="0"/>
              <a:t>4</a:t>
            </a: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BD18F541-FA2B-453B-9C89-DB2F7DCDAEA5}"/>
              </a:ext>
            </a:extLst>
          </p:cNvPr>
          <p:cNvSpPr/>
          <p:nvPr/>
        </p:nvSpPr>
        <p:spPr>
          <a:xfrm>
            <a:off x="4408371" y="2503618"/>
            <a:ext cx="2002054" cy="925382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D723C9A-D103-472E-A2BC-6F96192BC130}"/>
              </a:ext>
            </a:extLst>
          </p:cNvPr>
          <p:cNvSpPr txBox="1"/>
          <p:nvPr/>
        </p:nvSpPr>
        <p:spPr>
          <a:xfrm>
            <a:off x="4516630" y="2673571"/>
            <a:ext cx="197804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Food and Beverage</a:t>
            </a:r>
          </a:p>
          <a:p>
            <a:pPr algn="ctr"/>
            <a:r>
              <a:rPr lang="en-US" dirty="0"/>
              <a:t>9</a:t>
            </a: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04DE7C57-FAAC-4555-B009-D7E53F7A0A03}"/>
              </a:ext>
            </a:extLst>
          </p:cNvPr>
          <p:cNvSpPr/>
          <p:nvPr/>
        </p:nvSpPr>
        <p:spPr>
          <a:xfrm rot="20362703">
            <a:off x="4932060" y="3065225"/>
            <a:ext cx="954035" cy="2300727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462C943D-605A-4784-A6E2-1941A4CDCE41}"/>
              </a:ext>
            </a:extLst>
          </p:cNvPr>
          <p:cNvSpPr txBox="1"/>
          <p:nvPr/>
        </p:nvSpPr>
        <p:spPr>
          <a:xfrm rot="3759831">
            <a:off x="4734758" y="3880217"/>
            <a:ext cx="134863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Both sectors</a:t>
            </a:r>
          </a:p>
          <a:p>
            <a:pPr algn="ctr"/>
            <a:r>
              <a:rPr lang="en-US" dirty="0"/>
              <a:t>5</a:t>
            </a: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AF823684-1F5D-4DE8-8159-A2C5E41CD665}"/>
              </a:ext>
            </a:extLst>
          </p:cNvPr>
          <p:cNvSpPr/>
          <p:nvPr/>
        </p:nvSpPr>
        <p:spPr>
          <a:xfrm>
            <a:off x="8946682" y="3599847"/>
            <a:ext cx="2497756" cy="1225509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C906433F-3543-4626-8F78-F7290AC288FA}"/>
              </a:ext>
            </a:extLst>
          </p:cNvPr>
          <p:cNvSpPr txBox="1"/>
          <p:nvPr/>
        </p:nvSpPr>
        <p:spPr>
          <a:xfrm>
            <a:off x="9076623" y="4065820"/>
            <a:ext cx="233172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err="1"/>
              <a:t>Residential+Hospitality</a:t>
            </a:r>
            <a:endParaRPr lang="en-US" dirty="0"/>
          </a:p>
          <a:p>
            <a:pPr algn="ctr"/>
            <a:r>
              <a:rPr lang="en-US" dirty="0"/>
              <a:t>18</a:t>
            </a:r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61479832-7F60-40C2-B097-44C7AE69F14A}"/>
              </a:ext>
            </a:extLst>
          </p:cNvPr>
          <p:cNvSpPr/>
          <p:nvPr/>
        </p:nvSpPr>
        <p:spPr>
          <a:xfrm>
            <a:off x="8354727" y="2045368"/>
            <a:ext cx="2141621" cy="925382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0D01F165-70B4-4D75-A213-DE65C5D12816}"/>
              </a:ext>
            </a:extLst>
          </p:cNvPr>
          <p:cNvSpPr txBox="1"/>
          <p:nvPr/>
        </p:nvSpPr>
        <p:spPr>
          <a:xfrm>
            <a:off x="8768614" y="2296866"/>
            <a:ext cx="138916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Construction</a:t>
            </a:r>
          </a:p>
          <a:p>
            <a:pPr algn="ctr"/>
            <a:r>
              <a:rPr lang="en-US" dirty="0"/>
              <a:t>6</a:t>
            </a:r>
          </a:p>
        </p:txBody>
      </p:sp>
    </p:spTree>
    <p:extLst>
      <p:ext uri="{BB962C8B-B14F-4D97-AF65-F5344CB8AC3E}">
        <p14:creationId xmlns:p14="http://schemas.microsoft.com/office/powerpoint/2010/main" val="37842776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6" grpId="0" animBg="1"/>
      <p:bldP spid="8" grpId="0" animBg="1"/>
      <p:bldP spid="10" grpId="0" animBg="1"/>
      <p:bldP spid="12" grpId="0" animBg="1"/>
      <p:bldP spid="14" grpId="0" animBg="1"/>
      <p:bldP spid="16" grpId="0" animBg="1"/>
      <p:bldP spid="18" grpId="0" animBg="1"/>
      <p:bldP spid="20" grpId="0" animBg="1"/>
      <p:bldP spid="22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C59783-5875-4211-8D61-9A3E03D648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9389" y="365126"/>
            <a:ext cx="10824411" cy="813970"/>
          </a:xfrm>
        </p:spPr>
        <p:txBody>
          <a:bodyPr/>
          <a:lstStyle/>
          <a:p>
            <a:r>
              <a:rPr lang="en-US" dirty="0"/>
              <a:t>How should I use this information?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AE2361E-BB9B-4EB7-B5C4-E0B116C061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9F0488-4A31-44AE-8550-CE8095827138}" type="slidenum">
              <a:rPr lang="en-US" smtClean="0"/>
              <a:t>13</a:t>
            </a:fld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A851F12-79F1-4180-B0CF-853F8F8881FE}"/>
              </a:ext>
            </a:extLst>
          </p:cNvPr>
          <p:cNvSpPr txBox="1"/>
          <p:nvPr/>
        </p:nvSpPr>
        <p:spPr>
          <a:xfrm>
            <a:off x="312821" y="1530417"/>
            <a:ext cx="10968790" cy="4339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3600" dirty="0"/>
              <a:t>Develop within cluster links to expand technology capability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3600" dirty="0"/>
              <a:t>Collaborate within a cluster across products offered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3600" dirty="0"/>
              <a:t>Expand from one cluster to adjacent industry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3600" dirty="0"/>
              <a:t>Collaborate with companies in an independent cluster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3600" dirty="0"/>
              <a:t>Compete within a cluster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3600" dirty="0"/>
              <a:t>How can we assist ?</a:t>
            </a:r>
            <a:endParaRPr lang="en-US" sz="2400" dirty="0"/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6555019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9D4D7F-84C3-460D-8A06-47B3FD7984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5958" y="365126"/>
            <a:ext cx="10607842" cy="895784"/>
          </a:xfrm>
        </p:spPr>
        <p:txBody>
          <a:bodyPr/>
          <a:lstStyle/>
          <a:p>
            <a:r>
              <a:rPr lang="en-US" dirty="0"/>
              <a:t>Cluster based on equipment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3BAACDD-38AE-45FF-B481-DD62E890F3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9F0488-4A31-44AE-8550-CE8095827138}" type="slidenum">
              <a:rPr lang="en-US" smtClean="0"/>
              <a:t>14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F6F8C70-468F-4771-A822-0D2A470B001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3518" y="2347857"/>
            <a:ext cx="11944964" cy="2162286"/>
          </a:xfrm>
          <a:prstGeom prst="rect">
            <a:avLst/>
          </a:prstGeom>
        </p:spPr>
      </p:pic>
      <p:sp>
        <p:nvSpPr>
          <p:cNvPr id="6" name="Oval 5">
            <a:extLst>
              <a:ext uri="{FF2B5EF4-FFF2-40B4-BE49-F238E27FC236}">
                <a16:creationId xmlns:a16="http://schemas.microsoft.com/office/drawing/2014/main" id="{F679C02E-99BF-4488-B61E-AD28EC8C8A44}"/>
              </a:ext>
            </a:extLst>
          </p:cNvPr>
          <p:cNvSpPr/>
          <p:nvPr/>
        </p:nvSpPr>
        <p:spPr>
          <a:xfrm>
            <a:off x="1819175" y="3830855"/>
            <a:ext cx="529389" cy="924025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7CB6F12A-1B01-4532-A1B0-C2442CC27034}"/>
              </a:ext>
            </a:extLst>
          </p:cNvPr>
          <p:cNvSpPr/>
          <p:nvPr/>
        </p:nvSpPr>
        <p:spPr>
          <a:xfrm>
            <a:off x="5240956" y="3720165"/>
            <a:ext cx="855044" cy="1270534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3491F76A-2B1C-42EB-889A-378212C9FB69}"/>
              </a:ext>
            </a:extLst>
          </p:cNvPr>
          <p:cNvSpPr/>
          <p:nvPr/>
        </p:nvSpPr>
        <p:spPr>
          <a:xfrm>
            <a:off x="8335478" y="3720164"/>
            <a:ext cx="1669983" cy="1087655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79E370B2-FBD0-4112-82AB-C8F5648D797D}"/>
              </a:ext>
            </a:extLst>
          </p:cNvPr>
          <p:cNvSpPr/>
          <p:nvPr/>
        </p:nvSpPr>
        <p:spPr>
          <a:xfrm>
            <a:off x="10761044" y="3643162"/>
            <a:ext cx="1430956" cy="1039529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418154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75CDED-687C-46C5-AA31-B497A7E8FD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do you use equipment clusters 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EC2C8F-B034-4B77-B534-44F013C80ED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Share technology choices, knowledge acquisition</a:t>
            </a:r>
          </a:p>
          <a:p>
            <a:r>
              <a:rPr lang="en-US" dirty="0"/>
              <a:t>Share training costs for improving skills</a:t>
            </a:r>
          </a:p>
          <a:p>
            <a:r>
              <a:rPr lang="en-US" dirty="0"/>
              <a:t>Share maintenance information to improve performance</a:t>
            </a:r>
          </a:p>
          <a:p>
            <a:r>
              <a:rPr lang="en-US" dirty="0"/>
              <a:t>Share capacity with others in a different industry</a:t>
            </a:r>
          </a:p>
          <a:p>
            <a:r>
              <a:rPr lang="en-US" dirty="0"/>
              <a:t>Collaborate to go after more complex contracts or products</a:t>
            </a:r>
          </a:p>
          <a:p>
            <a:r>
              <a:rPr lang="en-US" dirty="0"/>
              <a:t>How can we assist 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746E1AB-86FB-4AA8-8131-2548490545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9F0488-4A31-44AE-8550-CE8095827138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25093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E27F07-D387-4523-BD9A-E9C095D1D6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69336"/>
          </a:xfrm>
        </p:spPr>
        <p:txBody>
          <a:bodyPr/>
          <a:lstStyle/>
          <a:p>
            <a:r>
              <a:rPr lang="en-US" dirty="0"/>
              <a:t>Summary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B0D9EC-FC27-4359-A844-648C06F73D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13848"/>
            <a:ext cx="10515600" cy="4863115"/>
          </a:xfrm>
        </p:spPr>
        <p:txBody>
          <a:bodyPr/>
          <a:lstStyle/>
          <a:p>
            <a:r>
              <a:rPr lang="en-US" dirty="0"/>
              <a:t>Exploring Product Opportunities –  TP^3</a:t>
            </a:r>
          </a:p>
          <a:p>
            <a:r>
              <a:rPr lang="en-US" dirty="0"/>
              <a:t>The Supply Chain Tool showcases local capabilities</a:t>
            </a:r>
          </a:p>
          <a:p>
            <a:r>
              <a:rPr lang="en-US" dirty="0"/>
              <a:t>The data in the tool enables exploration of product opportunities </a:t>
            </a:r>
          </a:p>
          <a:p>
            <a:r>
              <a:rPr lang="en-US" dirty="0"/>
              <a:t>Collaboration</a:t>
            </a:r>
          </a:p>
          <a:p>
            <a:r>
              <a:rPr lang="en-US" dirty="0"/>
              <a:t>Benchmarking</a:t>
            </a:r>
          </a:p>
          <a:p>
            <a:r>
              <a:rPr lang="en-US" dirty="0"/>
              <a:t>Improving Skills</a:t>
            </a:r>
          </a:p>
          <a:p>
            <a:r>
              <a:rPr lang="en-US" b="1" dirty="0"/>
              <a:t>Let’s discuss how we can leverage the data in the Supply Chain Tool to explore product opportunities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E10D940-3AEB-46A8-B536-9296133E37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9F0488-4A31-44AE-8550-CE8095827138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8769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8B23F90D-3D84-4CAE-95BA-5FC481E3DA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Thank you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64B3FD69-0FF2-4B8D-9765-F8B46460233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Ananth Iyer</a:t>
            </a:r>
          </a:p>
          <a:p>
            <a:r>
              <a:rPr lang="en-US" dirty="0">
                <a:hlinkClick r:id="rId2"/>
              </a:rPr>
              <a:t>aiyer@purdue.edu</a:t>
            </a:r>
            <a:endParaRPr lang="en-US" dirty="0"/>
          </a:p>
          <a:p>
            <a:r>
              <a:rPr lang="en-US" dirty="0">
                <a:hlinkClick r:id="rId3"/>
              </a:rPr>
              <a:t>dunlops@purdue.edu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9B14C9E-84EE-4E83-BA65-26354D14EA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9F0488-4A31-44AE-8550-CE8095827138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37610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2700C6-F706-4AAA-BDEC-D10655BCB2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Question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84760D6-611C-46AC-9F81-0225F3C60C4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As we recover from the pandemic, what product opportunities should our company pursue given</a:t>
            </a:r>
          </a:p>
          <a:p>
            <a:r>
              <a:rPr lang="en-US" dirty="0"/>
              <a:t>Our Equipment</a:t>
            </a:r>
          </a:p>
          <a:p>
            <a:r>
              <a:rPr lang="en-US" dirty="0"/>
              <a:t>Our people and their skills</a:t>
            </a:r>
          </a:p>
          <a:p>
            <a:r>
              <a:rPr lang="en-US" dirty="0"/>
              <a:t>Our certifications</a:t>
            </a:r>
          </a:p>
          <a:p>
            <a:r>
              <a:rPr lang="en-US" dirty="0"/>
              <a:t>Our capacity…..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4E8EC0B-4A1B-4CBE-B8E9-E6E54E9B63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9F0488-4A31-44AE-8550-CE8095827138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66329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A669D8-8D9A-4B6B-A5C8-4DA633FFD7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0771" y="365125"/>
            <a:ext cx="10603029" cy="732155"/>
          </a:xfrm>
        </p:spPr>
        <p:txBody>
          <a:bodyPr/>
          <a:lstStyle/>
          <a:p>
            <a:r>
              <a:rPr lang="en-US" dirty="0"/>
              <a:t>Agenda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FD0D284-22FA-4BAC-9F52-705FF2A680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8206" y="1222408"/>
            <a:ext cx="10665594" cy="4954555"/>
          </a:xfrm>
        </p:spPr>
        <p:txBody>
          <a:bodyPr/>
          <a:lstStyle/>
          <a:p>
            <a:r>
              <a:rPr lang="en-US" dirty="0"/>
              <a:t>Supply Chain Tool</a:t>
            </a:r>
          </a:p>
          <a:p>
            <a:r>
              <a:rPr lang="en-US" dirty="0"/>
              <a:t>Understanding company similarity – Industries served, Equipment possessed </a:t>
            </a:r>
          </a:p>
          <a:p>
            <a:r>
              <a:rPr lang="en-US" dirty="0"/>
              <a:t>Dendrogram to develop clusters</a:t>
            </a:r>
          </a:p>
          <a:p>
            <a:r>
              <a:rPr lang="en-US" dirty="0"/>
              <a:t>Insights from Industry clusters </a:t>
            </a:r>
          </a:p>
          <a:p>
            <a:r>
              <a:rPr lang="en-US" dirty="0"/>
              <a:t>Insights from Equipment clusters</a:t>
            </a:r>
          </a:p>
          <a:p>
            <a:r>
              <a:rPr lang="en-US" dirty="0"/>
              <a:t>Collaboration Ideas</a:t>
            </a:r>
          </a:p>
          <a:p>
            <a:r>
              <a:rPr lang="en-US" dirty="0"/>
              <a:t>Next steps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D070797-2038-4BA6-A1FD-90BB0C4C13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9F0488-4A31-44AE-8550-CE8095827138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68275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FD283171-AFE7-4980-B23C-C8F6879F21C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7806" y="542776"/>
            <a:ext cx="11916387" cy="5772447"/>
          </a:xfrm>
          <a:prstGeom prst="rect">
            <a:avLst/>
          </a:prstGeom>
        </p:spPr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66B73DD-F80C-476C-8BD5-224491A3A1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9F0488-4A31-44AE-8550-CE8095827138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42354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is the problem 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7800" y="2270125"/>
            <a:ext cx="10515600" cy="4351338"/>
          </a:xfrm>
        </p:spPr>
        <p:txBody>
          <a:bodyPr/>
          <a:lstStyle/>
          <a:p>
            <a:r>
              <a:rPr lang="en-US" dirty="0"/>
              <a:t>Example: </a:t>
            </a:r>
            <a:r>
              <a:rPr lang="en-US" dirty="0" err="1"/>
              <a:t>Oerlikon</a:t>
            </a:r>
            <a:r>
              <a:rPr lang="en-US" dirty="0"/>
              <a:t> Fairfield</a:t>
            </a:r>
          </a:p>
          <a:p>
            <a:r>
              <a:rPr lang="en-US" sz="2000" dirty="0"/>
              <a:t>URL </a:t>
            </a:r>
            <a:r>
              <a:rPr lang="en-US" sz="2000" dirty="0">
                <a:hlinkClick r:id="rId2"/>
              </a:rPr>
              <a:t>https://www.oerlikon.com/fairfield/eng</a:t>
            </a:r>
            <a:endParaRPr lang="en-US" sz="2000" dirty="0"/>
          </a:p>
          <a:p>
            <a:r>
              <a:rPr lang="en-US" dirty="0"/>
              <a:t>Large numbers of </a:t>
            </a:r>
            <a:r>
              <a:rPr lang="en-US" dirty="0" err="1"/>
              <a:t>weblinks</a:t>
            </a:r>
            <a:r>
              <a:rPr lang="en-US" dirty="0"/>
              <a:t> (441 </a:t>
            </a:r>
            <a:r>
              <a:rPr lang="en-US" dirty="0" err="1"/>
              <a:t>weblinks</a:t>
            </a:r>
            <a:r>
              <a:rPr lang="en-US" dirty="0"/>
              <a:t>)</a:t>
            </a:r>
          </a:p>
          <a:p>
            <a:r>
              <a:rPr lang="en-US" dirty="0"/>
              <a:t>Many pages of raw data (602 pages)</a:t>
            </a:r>
          </a:p>
          <a:p>
            <a:r>
              <a:rPr lang="en-US" dirty="0"/>
              <a:t>Several individual searches to get an answer</a:t>
            </a:r>
          </a:p>
          <a:p>
            <a:r>
              <a:rPr lang="en-US" dirty="0"/>
              <a:t>Context dependent interpretation </a:t>
            </a:r>
          </a:p>
          <a:p>
            <a:r>
              <a:rPr lang="en-US" dirty="0"/>
              <a:t>Long run time (over 3 hours for one company)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55575" y="0"/>
            <a:ext cx="5536425" cy="3139704"/>
          </a:xfrm>
          <a:prstGeom prst="rect">
            <a:avLst/>
          </a:prstGeom>
        </p:spPr>
      </p:pic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4A19CE-40D8-4540-B6A6-4981EDBB12ED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59487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287AB1-AA23-4C20-AAF3-E29A1C4881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b="1" dirty="0"/>
              <a:t>Step By Step Process  </a:t>
            </a:r>
            <a:endParaRPr lang="en-US" b="1" dirty="0"/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4FAE860E-4A91-4F6B-B1A7-6A0E338F41E9}"/>
              </a:ext>
            </a:extLst>
          </p:cNvPr>
          <p:cNvGraphicFramePr>
            <a:graphicFrameLocks noGrp="1"/>
          </p:cNvGraphicFramePr>
          <p:nvPr>
            <p:ph idx="1"/>
            <p:extLst/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4A19CE-40D8-4540-B6A6-4981EDBB12ED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799332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have we learned 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Companies are located at all levels of the supply chain</a:t>
            </a:r>
          </a:p>
          <a:p>
            <a:r>
              <a:rPr lang="en-US" dirty="0"/>
              <a:t>They are spread across the 10 counties</a:t>
            </a:r>
          </a:p>
          <a:p>
            <a:r>
              <a:rPr lang="en-US" dirty="0"/>
              <a:t>Most of the companies have a web presence</a:t>
            </a:r>
          </a:p>
          <a:p>
            <a:r>
              <a:rPr lang="en-US" dirty="0"/>
              <a:t>They have a diverse set of equipment</a:t>
            </a:r>
          </a:p>
          <a:p>
            <a:r>
              <a:rPr lang="en-US" dirty="0"/>
              <a:t>Many of the companies provide certifications</a:t>
            </a:r>
          </a:p>
          <a:p>
            <a:r>
              <a:rPr lang="en-US" dirty="0"/>
              <a:t>Product descriptions are nonstandard and need sematic search to be effective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4A19CE-40D8-4540-B6A6-4981EDBB12ED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52381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8206" y="365126"/>
            <a:ext cx="10665594" cy="1001662"/>
          </a:xfrm>
        </p:spPr>
        <p:txBody>
          <a:bodyPr/>
          <a:lstStyle/>
          <a:p>
            <a:r>
              <a:rPr lang="en-US" dirty="0"/>
              <a:t>Next Steps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0888" y="1400476"/>
            <a:ext cx="10862912" cy="3984859"/>
          </a:xfrm>
        </p:spPr>
        <p:txBody>
          <a:bodyPr>
            <a:normAutofit lnSpcReduction="10000"/>
          </a:bodyPr>
          <a:lstStyle/>
          <a:p>
            <a:r>
              <a:rPr lang="en-US" dirty="0"/>
              <a:t>Developed 151 attribute values for the 278 companies in the WHIN region</a:t>
            </a:r>
          </a:p>
          <a:p>
            <a:r>
              <a:rPr lang="en-US" dirty="0"/>
              <a:t>Cover industries, products, equipment, certifications</a:t>
            </a:r>
          </a:p>
          <a:p>
            <a:r>
              <a:rPr lang="en-US" dirty="0"/>
              <a:t>Create clusters of companies </a:t>
            </a:r>
          </a:p>
          <a:p>
            <a:r>
              <a:rPr lang="en-US" dirty="0"/>
              <a:t>Explore subsets of companies with required set of capabilities for new industry</a:t>
            </a:r>
          </a:p>
          <a:p>
            <a:r>
              <a:rPr lang="en-US" dirty="0"/>
              <a:t>Find ways to assist LEDOs, procurement managers and companies to work to explore opportunities</a:t>
            </a:r>
          </a:p>
          <a:p>
            <a:r>
              <a:rPr lang="en-US" dirty="0"/>
              <a:t>Next up – clustering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4A19CE-40D8-4540-B6A6-4981EDBB12ED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156358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6153D74-1502-4CCF-98B2-B61CD86B8C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9F0488-4A31-44AE-8550-CE8095827138}" type="slidenum">
              <a:rPr lang="en-US" smtClean="0"/>
              <a:t>9</a:t>
            </a:fld>
            <a:endParaRPr lang="en-US"/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441D3A7A-B59B-45A0-81F1-E9818704F81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9225480"/>
              </p:ext>
            </p:extLst>
          </p:nvPr>
        </p:nvGraphicFramePr>
        <p:xfrm>
          <a:off x="827772" y="1010653"/>
          <a:ext cx="10130583" cy="465862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667285">
                  <a:extLst>
                    <a:ext uri="{9D8B030D-6E8A-4147-A177-3AD203B41FA5}">
                      <a16:colId xmlns:a16="http://schemas.microsoft.com/office/drawing/2014/main" val="3070212572"/>
                    </a:ext>
                  </a:extLst>
                </a:gridCol>
                <a:gridCol w="727946">
                  <a:extLst>
                    <a:ext uri="{9D8B030D-6E8A-4147-A177-3AD203B41FA5}">
                      <a16:colId xmlns:a16="http://schemas.microsoft.com/office/drawing/2014/main" val="86790424"/>
                    </a:ext>
                  </a:extLst>
                </a:gridCol>
                <a:gridCol w="727946">
                  <a:extLst>
                    <a:ext uri="{9D8B030D-6E8A-4147-A177-3AD203B41FA5}">
                      <a16:colId xmlns:a16="http://schemas.microsoft.com/office/drawing/2014/main" val="2515187502"/>
                    </a:ext>
                  </a:extLst>
                </a:gridCol>
                <a:gridCol w="727946">
                  <a:extLst>
                    <a:ext uri="{9D8B030D-6E8A-4147-A177-3AD203B41FA5}">
                      <a16:colId xmlns:a16="http://schemas.microsoft.com/office/drawing/2014/main" val="714679384"/>
                    </a:ext>
                  </a:extLst>
                </a:gridCol>
                <a:gridCol w="727946">
                  <a:extLst>
                    <a:ext uri="{9D8B030D-6E8A-4147-A177-3AD203B41FA5}">
                      <a16:colId xmlns:a16="http://schemas.microsoft.com/office/drawing/2014/main" val="2220949040"/>
                    </a:ext>
                  </a:extLst>
                </a:gridCol>
                <a:gridCol w="727946">
                  <a:extLst>
                    <a:ext uri="{9D8B030D-6E8A-4147-A177-3AD203B41FA5}">
                      <a16:colId xmlns:a16="http://schemas.microsoft.com/office/drawing/2014/main" val="3257548117"/>
                    </a:ext>
                  </a:extLst>
                </a:gridCol>
                <a:gridCol w="727946">
                  <a:extLst>
                    <a:ext uri="{9D8B030D-6E8A-4147-A177-3AD203B41FA5}">
                      <a16:colId xmlns:a16="http://schemas.microsoft.com/office/drawing/2014/main" val="1828564009"/>
                    </a:ext>
                  </a:extLst>
                </a:gridCol>
                <a:gridCol w="727946">
                  <a:extLst>
                    <a:ext uri="{9D8B030D-6E8A-4147-A177-3AD203B41FA5}">
                      <a16:colId xmlns:a16="http://schemas.microsoft.com/office/drawing/2014/main" val="2412299525"/>
                    </a:ext>
                  </a:extLst>
                </a:gridCol>
                <a:gridCol w="727946">
                  <a:extLst>
                    <a:ext uri="{9D8B030D-6E8A-4147-A177-3AD203B41FA5}">
                      <a16:colId xmlns:a16="http://schemas.microsoft.com/office/drawing/2014/main" val="3709744793"/>
                    </a:ext>
                  </a:extLst>
                </a:gridCol>
                <a:gridCol w="727946">
                  <a:extLst>
                    <a:ext uri="{9D8B030D-6E8A-4147-A177-3AD203B41FA5}">
                      <a16:colId xmlns:a16="http://schemas.microsoft.com/office/drawing/2014/main" val="216502852"/>
                    </a:ext>
                  </a:extLst>
                </a:gridCol>
                <a:gridCol w="727946">
                  <a:extLst>
                    <a:ext uri="{9D8B030D-6E8A-4147-A177-3AD203B41FA5}">
                      <a16:colId xmlns:a16="http://schemas.microsoft.com/office/drawing/2014/main" val="4088059583"/>
                    </a:ext>
                  </a:extLst>
                </a:gridCol>
                <a:gridCol w="727946">
                  <a:extLst>
                    <a:ext uri="{9D8B030D-6E8A-4147-A177-3AD203B41FA5}">
                      <a16:colId xmlns:a16="http://schemas.microsoft.com/office/drawing/2014/main" val="2782585136"/>
                    </a:ext>
                  </a:extLst>
                </a:gridCol>
                <a:gridCol w="727946">
                  <a:extLst>
                    <a:ext uri="{9D8B030D-6E8A-4147-A177-3AD203B41FA5}">
                      <a16:colId xmlns:a16="http://schemas.microsoft.com/office/drawing/2014/main" val="1003453276"/>
                    </a:ext>
                  </a:extLst>
                </a:gridCol>
                <a:gridCol w="727946">
                  <a:extLst>
                    <a:ext uri="{9D8B030D-6E8A-4147-A177-3AD203B41FA5}">
                      <a16:colId xmlns:a16="http://schemas.microsoft.com/office/drawing/2014/main" val="1446153794"/>
                    </a:ext>
                  </a:extLst>
                </a:gridCol>
              </a:tblGrid>
              <a:tr h="46870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</a:rPr>
                        <a:t> 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</a:rPr>
                        <a:t>A</a:t>
                      </a:r>
                      <a:endParaRPr lang="en-US" sz="1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vert="vert27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</a:rPr>
                        <a:t>B</a:t>
                      </a:r>
                      <a:endParaRPr lang="en-US" sz="1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vert="vert27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</a:rPr>
                        <a:t>C</a:t>
                      </a:r>
                      <a:endParaRPr lang="en-US" sz="1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vert="vert27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</a:rPr>
                        <a:t>E</a:t>
                      </a:r>
                      <a:endParaRPr lang="en-US" sz="1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vert="vert27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</a:rPr>
                        <a:t>G</a:t>
                      </a:r>
                      <a:endParaRPr lang="en-US" sz="1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vert="vert27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</a:rPr>
                        <a:t>H</a:t>
                      </a:r>
                      <a:endParaRPr lang="en-US" sz="1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vert="vert27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</a:rPr>
                        <a:t>I</a:t>
                      </a:r>
                      <a:endParaRPr lang="en-US" sz="1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vert="vert27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</a:rPr>
                        <a:t>J</a:t>
                      </a:r>
                      <a:endParaRPr lang="en-US" sz="1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vert="vert27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</a:rPr>
                        <a:t>K</a:t>
                      </a:r>
                      <a:endParaRPr lang="en-US" sz="1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vert="vert27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</a:rPr>
                        <a:t>L</a:t>
                      </a:r>
                      <a:endParaRPr lang="en-US" sz="1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vert="vert27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</a:rPr>
                        <a:t>M</a:t>
                      </a:r>
                      <a:endParaRPr lang="en-US" sz="1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vert="vert27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</a:rPr>
                        <a:t>N</a:t>
                      </a:r>
                      <a:endParaRPr lang="en-US" sz="1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vert="vert27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</a:rPr>
                        <a:t>O</a:t>
                      </a:r>
                      <a:endParaRPr lang="en-US" sz="1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vert="vert270" anchor="b"/>
                </a:tc>
                <a:extLst>
                  <a:ext uri="{0D108BD9-81ED-4DB2-BD59-A6C34878D82A}">
                    <a16:rowId xmlns:a16="http://schemas.microsoft.com/office/drawing/2014/main" val="2054379996"/>
                  </a:ext>
                </a:extLst>
              </a:tr>
              <a:tr h="279328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</a:rPr>
                        <a:t>1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</a:rPr>
                        <a:t> 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</a:rPr>
                        <a:t>x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</a:rPr>
                        <a:t> 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</a:rPr>
                        <a:t>x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</a:rPr>
                        <a:t> 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</a:rPr>
                        <a:t> 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</a:rPr>
                        <a:t> 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</a:rPr>
                        <a:t> 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</a:rPr>
                        <a:t> 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</a:rPr>
                        <a:t>x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</a:rPr>
                        <a:t> 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</a:rPr>
                        <a:t> 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</a:rPr>
                        <a:t> 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/>
                </a:tc>
                <a:extLst>
                  <a:ext uri="{0D108BD9-81ED-4DB2-BD59-A6C34878D82A}">
                    <a16:rowId xmlns:a16="http://schemas.microsoft.com/office/drawing/2014/main" val="320683128"/>
                  </a:ext>
                </a:extLst>
              </a:tr>
              <a:tr h="279328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</a:rPr>
                        <a:t>2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</a:rPr>
                        <a:t> 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</a:rPr>
                        <a:t> 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</a:rPr>
                        <a:t> 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</a:rPr>
                        <a:t> 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</a:rPr>
                        <a:t> 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</a:rPr>
                        <a:t> 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</a:rPr>
                        <a:t>x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</a:rPr>
                        <a:t> 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</a:rPr>
                        <a:t> 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</a:rPr>
                        <a:t> 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</a:rPr>
                        <a:t> 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</a:rPr>
                        <a:t> 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</a:rPr>
                        <a:t> 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/>
                </a:tc>
                <a:extLst>
                  <a:ext uri="{0D108BD9-81ED-4DB2-BD59-A6C34878D82A}">
                    <a16:rowId xmlns:a16="http://schemas.microsoft.com/office/drawing/2014/main" val="810681619"/>
                  </a:ext>
                </a:extLst>
              </a:tr>
              <a:tr h="279328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</a:rPr>
                        <a:t>3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</a:rPr>
                        <a:t> 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</a:rPr>
                        <a:t> 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</a:rPr>
                        <a:t> 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</a:rPr>
                        <a:t> 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</a:rPr>
                        <a:t> 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</a:rPr>
                        <a:t> 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</a:rPr>
                        <a:t>x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</a:rPr>
                        <a:t> 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</a:rPr>
                        <a:t> 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</a:rPr>
                        <a:t> 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</a:rPr>
                        <a:t> 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</a:rPr>
                        <a:t> 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</a:rPr>
                        <a:t> 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/>
                </a:tc>
                <a:extLst>
                  <a:ext uri="{0D108BD9-81ED-4DB2-BD59-A6C34878D82A}">
                    <a16:rowId xmlns:a16="http://schemas.microsoft.com/office/drawing/2014/main" val="2449360123"/>
                  </a:ext>
                </a:extLst>
              </a:tr>
              <a:tr h="279328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solidFill>
                            <a:schemeClr val="tx1"/>
                          </a:solidFill>
                          <a:effectLst/>
                        </a:rPr>
                        <a:t>4</a:t>
                      </a:r>
                      <a:endParaRPr lang="en-US" sz="18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solidFill>
                            <a:schemeClr val="tx1"/>
                          </a:solidFill>
                          <a:effectLst/>
                        </a:rPr>
                        <a:t>x</a:t>
                      </a:r>
                      <a:endParaRPr lang="en-US" sz="18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solidFill>
                            <a:schemeClr val="tx1"/>
                          </a:solidFill>
                          <a:effectLst/>
                        </a:rPr>
                        <a:t>x</a:t>
                      </a:r>
                      <a:endParaRPr lang="en-US" sz="18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solidFill>
                            <a:schemeClr val="tx1"/>
                          </a:solidFill>
                          <a:effectLst/>
                        </a:rPr>
                        <a:t>x</a:t>
                      </a:r>
                      <a:endParaRPr lang="en-US" sz="18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solidFill>
                            <a:schemeClr val="tx1"/>
                          </a:solidFill>
                          <a:effectLst/>
                        </a:rPr>
                        <a:t>x</a:t>
                      </a:r>
                      <a:endParaRPr lang="en-US" sz="18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8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8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solidFill>
                            <a:schemeClr val="tx1"/>
                          </a:solidFill>
                          <a:effectLst/>
                        </a:rPr>
                        <a:t>x</a:t>
                      </a:r>
                      <a:endParaRPr lang="en-US" sz="18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8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8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solidFill>
                            <a:schemeClr val="tx1"/>
                          </a:solidFill>
                          <a:effectLst/>
                        </a:rPr>
                        <a:t>x</a:t>
                      </a:r>
                      <a:endParaRPr lang="en-US" sz="18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solidFill>
                            <a:schemeClr val="tx1"/>
                          </a:solidFill>
                          <a:effectLst/>
                        </a:rPr>
                        <a:t>x</a:t>
                      </a:r>
                      <a:endParaRPr lang="en-US" sz="18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solidFill>
                            <a:schemeClr val="tx1"/>
                          </a:solidFill>
                          <a:effectLst/>
                        </a:rPr>
                        <a:t>x</a:t>
                      </a:r>
                      <a:endParaRPr lang="en-US" sz="18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solidFill>
                            <a:schemeClr val="tx1"/>
                          </a:solidFill>
                          <a:effectLst/>
                        </a:rPr>
                        <a:t>x</a:t>
                      </a:r>
                      <a:endParaRPr lang="en-US" sz="18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97704053"/>
                  </a:ext>
                </a:extLst>
              </a:tr>
              <a:tr h="279328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solidFill>
                            <a:schemeClr val="tx1"/>
                          </a:solidFill>
                          <a:effectLst/>
                        </a:rPr>
                        <a:t>5</a:t>
                      </a:r>
                      <a:endParaRPr lang="en-US" sz="18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solidFill>
                            <a:schemeClr val="tx1"/>
                          </a:solidFill>
                          <a:effectLst/>
                        </a:rPr>
                        <a:t>x</a:t>
                      </a:r>
                      <a:endParaRPr lang="en-US" sz="18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8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solidFill>
                            <a:schemeClr val="tx1"/>
                          </a:solidFill>
                          <a:effectLst/>
                        </a:rPr>
                        <a:t>x</a:t>
                      </a:r>
                      <a:endParaRPr lang="en-US" sz="18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8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8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8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solidFill>
                            <a:schemeClr val="tx1"/>
                          </a:solidFill>
                          <a:effectLst/>
                        </a:rPr>
                        <a:t>x</a:t>
                      </a:r>
                      <a:endParaRPr lang="en-US" sz="18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8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8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solidFill>
                            <a:schemeClr val="tx1"/>
                          </a:solidFill>
                          <a:effectLst/>
                        </a:rPr>
                        <a:t>x</a:t>
                      </a:r>
                      <a:endParaRPr lang="en-US" sz="18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8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8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solidFill>
                            <a:schemeClr val="tx1"/>
                          </a:solidFill>
                          <a:effectLst/>
                        </a:rPr>
                        <a:t>x</a:t>
                      </a:r>
                      <a:endParaRPr lang="en-US" sz="18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87048989"/>
                  </a:ext>
                </a:extLst>
              </a:tr>
              <a:tr h="279328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solidFill>
                            <a:schemeClr val="tx1"/>
                          </a:solidFill>
                          <a:effectLst/>
                        </a:rPr>
                        <a:t>6</a:t>
                      </a:r>
                      <a:endParaRPr lang="en-US" sz="18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solidFill>
                            <a:schemeClr val="tx1"/>
                          </a:solidFill>
                          <a:effectLst/>
                        </a:rPr>
                        <a:t>x</a:t>
                      </a:r>
                      <a:endParaRPr lang="en-US" sz="18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solidFill>
                            <a:schemeClr val="tx1"/>
                          </a:solidFill>
                          <a:effectLst/>
                        </a:rPr>
                        <a:t>x</a:t>
                      </a:r>
                      <a:endParaRPr lang="en-US" sz="18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8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solidFill>
                            <a:schemeClr val="tx1"/>
                          </a:solidFill>
                          <a:effectLst/>
                        </a:rPr>
                        <a:t>x</a:t>
                      </a:r>
                      <a:endParaRPr lang="en-US" sz="18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8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8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solidFill>
                            <a:schemeClr val="tx1"/>
                          </a:solidFill>
                          <a:effectLst/>
                        </a:rPr>
                        <a:t>x</a:t>
                      </a:r>
                      <a:endParaRPr lang="en-US" sz="18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8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8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8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8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8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8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68064544"/>
                  </a:ext>
                </a:extLst>
              </a:tr>
              <a:tr h="279328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solidFill>
                            <a:schemeClr val="tx1"/>
                          </a:solidFill>
                          <a:effectLst/>
                        </a:rPr>
                        <a:t>7</a:t>
                      </a:r>
                      <a:endParaRPr lang="en-US" sz="18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solidFill>
                            <a:schemeClr val="tx1"/>
                          </a:solidFill>
                          <a:effectLst/>
                        </a:rPr>
                        <a:t>x</a:t>
                      </a:r>
                      <a:endParaRPr lang="en-US" sz="18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solidFill>
                            <a:schemeClr val="tx1"/>
                          </a:solidFill>
                          <a:effectLst/>
                        </a:rPr>
                        <a:t>x</a:t>
                      </a:r>
                      <a:endParaRPr lang="en-US" sz="18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solidFill>
                            <a:schemeClr val="tx1"/>
                          </a:solidFill>
                          <a:effectLst/>
                        </a:rPr>
                        <a:t>x</a:t>
                      </a:r>
                      <a:endParaRPr lang="en-US" sz="18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solidFill>
                            <a:schemeClr val="tx1"/>
                          </a:solidFill>
                          <a:effectLst/>
                        </a:rPr>
                        <a:t>x</a:t>
                      </a:r>
                      <a:endParaRPr lang="en-US" sz="18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8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solidFill>
                            <a:schemeClr val="tx1"/>
                          </a:solidFill>
                          <a:effectLst/>
                        </a:rPr>
                        <a:t>x</a:t>
                      </a:r>
                      <a:endParaRPr lang="en-US" sz="18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solidFill>
                            <a:schemeClr val="tx1"/>
                          </a:solidFill>
                          <a:effectLst/>
                        </a:rPr>
                        <a:t>x</a:t>
                      </a:r>
                      <a:endParaRPr lang="en-US" sz="18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8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8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solidFill>
                            <a:schemeClr val="tx1"/>
                          </a:solidFill>
                          <a:effectLst/>
                        </a:rPr>
                        <a:t>x</a:t>
                      </a:r>
                      <a:endParaRPr lang="en-US" sz="18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solidFill>
                            <a:schemeClr val="tx1"/>
                          </a:solidFill>
                          <a:effectLst/>
                        </a:rPr>
                        <a:t>x</a:t>
                      </a:r>
                      <a:endParaRPr lang="en-US" sz="18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solidFill>
                            <a:schemeClr val="tx1"/>
                          </a:solidFill>
                          <a:effectLst/>
                        </a:rPr>
                        <a:t>x</a:t>
                      </a:r>
                      <a:endParaRPr lang="en-US" sz="18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solidFill>
                            <a:schemeClr val="tx1"/>
                          </a:solidFill>
                          <a:effectLst/>
                        </a:rPr>
                        <a:t>x</a:t>
                      </a:r>
                      <a:endParaRPr lang="en-US" sz="18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76733773"/>
                  </a:ext>
                </a:extLst>
              </a:tr>
              <a:tr h="279328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</a:rPr>
                        <a:t>8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</a:rPr>
                        <a:t> 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</a:rPr>
                        <a:t> 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</a:rPr>
                        <a:t> 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</a:rPr>
                        <a:t> 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</a:rPr>
                        <a:t>x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</a:rPr>
                        <a:t> 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</a:rPr>
                        <a:t>x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</a:rPr>
                        <a:t> 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</a:rPr>
                        <a:t> 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</a:rPr>
                        <a:t> 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</a:rPr>
                        <a:t> 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</a:rPr>
                        <a:t> 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</a:rPr>
                        <a:t> 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/>
                </a:tc>
                <a:extLst>
                  <a:ext uri="{0D108BD9-81ED-4DB2-BD59-A6C34878D82A}">
                    <a16:rowId xmlns:a16="http://schemas.microsoft.com/office/drawing/2014/main" val="2201326430"/>
                  </a:ext>
                </a:extLst>
              </a:tr>
              <a:tr h="279328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</a:rPr>
                        <a:t>9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</a:rPr>
                        <a:t> 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</a:rPr>
                        <a:t> 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</a:rPr>
                        <a:t>x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</a:rPr>
                        <a:t> 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</a:rPr>
                        <a:t> 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</a:rPr>
                        <a:t> 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</a:rPr>
                        <a:t> 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</a:rPr>
                        <a:t> 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</a:rPr>
                        <a:t> 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</a:rPr>
                        <a:t> 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</a:rPr>
                        <a:t> 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</a:rPr>
                        <a:t> 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</a:rPr>
                        <a:t>x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/>
                </a:tc>
                <a:extLst>
                  <a:ext uri="{0D108BD9-81ED-4DB2-BD59-A6C34878D82A}">
                    <a16:rowId xmlns:a16="http://schemas.microsoft.com/office/drawing/2014/main" val="2332872702"/>
                  </a:ext>
                </a:extLst>
              </a:tr>
              <a:tr h="279328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</a:rPr>
                        <a:t>10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</a:rPr>
                        <a:t> 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</a:rPr>
                        <a:t>x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</a:rPr>
                        <a:t> 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</a:rPr>
                        <a:t> 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</a:rPr>
                        <a:t> 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</a:rPr>
                        <a:t> 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</a:rPr>
                        <a:t> 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</a:rPr>
                        <a:t> 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</a:rPr>
                        <a:t> 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</a:rPr>
                        <a:t>x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</a:rPr>
                        <a:t>x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</a:rPr>
                        <a:t> 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</a:rPr>
                        <a:t>x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/>
                </a:tc>
                <a:extLst>
                  <a:ext uri="{0D108BD9-81ED-4DB2-BD59-A6C34878D82A}">
                    <a16:rowId xmlns:a16="http://schemas.microsoft.com/office/drawing/2014/main" val="2835223923"/>
                  </a:ext>
                </a:extLst>
              </a:tr>
              <a:tr h="279328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</a:rPr>
                        <a:t>11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</a:rPr>
                        <a:t> 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</a:rPr>
                        <a:t> 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</a:rPr>
                        <a:t> 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</a:rPr>
                        <a:t> 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</a:rPr>
                        <a:t> 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</a:rPr>
                        <a:t> 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</a:rPr>
                        <a:t> 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</a:rPr>
                        <a:t> 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</a:rPr>
                        <a:t> 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</a:rPr>
                        <a:t>x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</a:rPr>
                        <a:t>x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</a:rPr>
                        <a:t> 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</a:rPr>
                        <a:t>x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/>
                </a:tc>
                <a:extLst>
                  <a:ext uri="{0D108BD9-81ED-4DB2-BD59-A6C34878D82A}">
                    <a16:rowId xmlns:a16="http://schemas.microsoft.com/office/drawing/2014/main" val="3687524462"/>
                  </a:ext>
                </a:extLst>
              </a:tr>
              <a:tr h="279328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</a:rPr>
                        <a:t>12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</a:rPr>
                        <a:t> 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</a:rPr>
                        <a:t> 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</a:rPr>
                        <a:t> 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</a:rPr>
                        <a:t> 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</a:rPr>
                        <a:t> 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</a:rPr>
                        <a:t> 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</a:rPr>
                        <a:t>x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</a:rPr>
                        <a:t> 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</a:rPr>
                        <a:t> 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</a:rPr>
                        <a:t>x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</a:rPr>
                        <a:t> 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</a:rPr>
                        <a:t> 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</a:rPr>
                        <a:t>x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/>
                </a:tc>
                <a:extLst>
                  <a:ext uri="{0D108BD9-81ED-4DB2-BD59-A6C34878D82A}">
                    <a16:rowId xmlns:a16="http://schemas.microsoft.com/office/drawing/2014/main" val="1331763732"/>
                  </a:ext>
                </a:extLst>
              </a:tr>
              <a:tr h="279328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</a:rPr>
                        <a:t>13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</a:rPr>
                        <a:t> 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</a:rPr>
                        <a:t>x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</a:rPr>
                        <a:t> 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</a:rPr>
                        <a:t>x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</a:rPr>
                        <a:t> 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</a:rPr>
                        <a:t> 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</a:rPr>
                        <a:t>x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</a:rPr>
                        <a:t> 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</a:rPr>
                        <a:t> 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</a:rPr>
                        <a:t>x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</a:rPr>
                        <a:t> 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</a:rPr>
                        <a:t> 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</a:rPr>
                        <a:t> 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/>
                </a:tc>
                <a:extLst>
                  <a:ext uri="{0D108BD9-81ED-4DB2-BD59-A6C34878D82A}">
                    <a16:rowId xmlns:a16="http://schemas.microsoft.com/office/drawing/2014/main" val="1982890833"/>
                  </a:ext>
                </a:extLst>
              </a:tr>
              <a:tr h="279328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</a:rPr>
                        <a:t>14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</a:rPr>
                        <a:t> 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</a:rPr>
                        <a:t> 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</a:rPr>
                        <a:t> 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</a:rPr>
                        <a:t> 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</a:rPr>
                        <a:t> 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</a:rPr>
                        <a:t> 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</a:rPr>
                        <a:t> 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</a:rPr>
                        <a:t> 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</a:rPr>
                        <a:t> 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</a:rPr>
                        <a:t> 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</a:rPr>
                        <a:t> 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</a:rPr>
                        <a:t>x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</a:rPr>
                        <a:t> 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/>
                </a:tc>
                <a:extLst>
                  <a:ext uri="{0D108BD9-81ED-4DB2-BD59-A6C34878D82A}">
                    <a16:rowId xmlns:a16="http://schemas.microsoft.com/office/drawing/2014/main" val="1015748308"/>
                  </a:ext>
                </a:extLst>
              </a:tr>
              <a:tr h="279328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</a:rPr>
                        <a:t>15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</a:rPr>
                        <a:t>x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</a:rPr>
                        <a:t> 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</a:rPr>
                        <a:t> 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</a:rPr>
                        <a:t>x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</a:rPr>
                        <a:t> 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</a:rPr>
                        <a:t> 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</a:rPr>
                        <a:t>x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</a:rPr>
                        <a:t> 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</a:rPr>
                        <a:t> 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</a:rPr>
                        <a:t>x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</a:rPr>
                        <a:t> 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</a:rPr>
                        <a:t> 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</a:rPr>
                        <a:t>x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/>
                </a:tc>
                <a:extLst>
                  <a:ext uri="{0D108BD9-81ED-4DB2-BD59-A6C34878D82A}">
                    <a16:rowId xmlns:a16="http://schemas.microsoft.com/office/drawing/2014/main" val="2805821228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483CA937-899E-48BA-B598-A5FD4B6628C0}"/>
              </a:ext>
            </a:extLst>
          </p:cNvPr>
          <p:cNvSpPr txBox="1"/>
          <p:nvPr/>
        </p:nvSpPr>
        <p:spPr>
          <a:xfrm rot="16200000">
            <a:off x="-829896" y="2417124"/>
            <a:ext cx="230043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Companies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8951A4D-A2C0-4C5C-A10F-9EAE14E81B5A}"/>
              </a:ext>
            </a:extLst>
          </p:cNvPr>
          <p:cNvSpPr txBox="1"/>
          <p:nvPr/>
        </p:nvSpPr>
        <p:spPr>
          <a:xfrm>
            <a:off x="5106203" y="206943"/>
            <a:ext cx="190161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/>
              <a:t>Attributes</a:t>
            </a:r>
            <a:r>
              <a:rPr lang="en-US" dirty="0"/>
              <a:t> </a:t>
            </a:r>
          </a:p>
        </p:txBody>
      </p:sp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0E980FD4-36E4-44A8-9E81-F89050AF70F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23996285"/>
              </p:ext>
            </p:extLst>
          </p:nvPr>
        </p:nvGraphicFramePr>
        <p:xfrm>
          <a:off x="827771" y="2251831"/>
          <a:ext cx="10130582" cy="128079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23613">
                  <a:extLst>
                    <a:ext uri="{9D8B030D-6E8A-4147-A177-3AD203B41FA5}">
                      <a16:colId xmlns:a16="http://schemas.microsoft.com/office/drawing/2014/main" val="1717638860"/>
                    </a:ext>
                  </a:extLst>
                </a:gridCol>
                <a:gridCol w="723613">
                  <a:extLst>
                    <a:ext uri="{9D8B030D-6E8A-4147-A177-3AD203B41FA5}">
                      <a16:colId xmlns:a16="http://schemas.microsoft.com/office/drawing/2014/main" val="1097058892"/>
                    </a:ext>
                  </a:extLst>
                </a:gridCol>
                <a:gridCol w="723613">
                  <a:extLst>
                    <a:ext uri="{9D8B030D-6E8A-4147-A177-3AD203B41FA5}">
                      <a16:colId xmlns:a16="http://schemas.microsoft.com/office/drawing/2014/main" val="21938589"/>
                    </a:ext>
                  </a:extLst>
                </a:gridCol>
                <a:gridCol w="723613">
                  <a:extLst>
                    <a:ext uri="{9D8B030D-6E8A-4147-A177-3AD203B41FA5}">
                      <a16:colId xmlns:a16="http://schemas.microsoft.com/office/drawing/2014/main" val="1349190665"/>
                    </a:ext>
                  </a:extLst>
                </a:gridCol>
                <a:gridCol w="723613">
                  <a:extLst>
                    <a:ext uri="{9D8B030D-6E8A-4147-A177-3AD203B41FA5}">
                      <a16:colId xmlns:a16="http://schemas.microsoft.com/office/drawing/2014/main" val="3698155801"/>
                    </a:ext>
                  </a:extLst>
                </a:gridCol>
                <a:gridCol w="723613">
                  <a:extLst>
                    <a:ext uri="{9D8B030D-6E8A-4147-A177-3AD203B41FA5}">
                      <a16:colId xmlns:a16="http://schemas.microsoft.com/office/drawing/2014/main" val="453950966"/>
                    </a:ext>
                  </a:extLst>
                </a:gridCol>
                <a:gridCol w="723613">
                  <a:extLst>
                    <a:ext uri="{9D8B030D-6E8A-4147-A177-3AD203B41FA5}">
                      <a16:colId xmlns:a16="http://schemas.microsoft.com/office/drawing/2014/main" val="3144762789"/>
                    </a:ext>
                  </a:extLst>
                </a:gridCol>
                <a:gridCol w="723613">
                  <a:extLst>
                    <a:ext uri="{9D8B030D-6E8A-4147-A177-3AD203B41FA5}">
                      <a16:colId xmlns:a16="http://schemas.microsoft.com/office/drawing/2014/main" val="4255763328"/>
                    </a:ext>
                  </a:extLst>
                </a:gridCol>
                <a:gridCol w="723613">
                  <a:extLst>
                    <a:ext uri="{9D8B030D-6E8A-4147-A177-3AD203B41FA5}">
                      <a16:colId xmlns:a16="http://schemas.microsoft.com/office/drawing/2014/main" val="169316160"/>
                    </a:ext>
                  </a:extLst>
                </a:gridCol>
                <a:gridCol w="723613">
                  <a:extLst>
                    <a:ext uri="{9D8B030D-6E8A-4147-A177-3AD203B41FA5}">
                      <a16:colId xmlns:a16="http://schemas.microsoft.com/office/drawing/2014/main" val="1930951988"/>
                    </a:ext>
                  </a:extLst>
                </a:gridCol>
                <a:gridCol w="723613">
                  <a:extLst>
                    <a:ext uri="{9D8B030D-6E8A-4147-A177-3AD203B41FA5}">
                      <a16:colId xmlns:a16="http://schemas.microsoft.com/office/drawing/2014/main" val="2332204057"/>
                    </a:ext>
                  </a:extLst>
                </a:gridCol>
                <a:gridCol w="723613">
                  <a:extLst>
                    <a:ext uri="{9D8B030D-6E8A-4147-A177-3AD203B41FA5}">
                      <a16:colId xmlns:a16="http://schemas.microsoft.com/office/drawing/2014/main" val="2351022396"/>
                    </a:ext>
                  </a:extLst>
                </a:gridCol>
                <a:gridCol w="723613">
                  <a:extLst>
                    <a:ext uri="{9D8B030D-6E8A-4147-A177-3AD203B41FA5}">
                      <a16:colId xmlns:a16="http://schemas.microsoft.com/office/drawing/2014/main" val="2647961243"/>
                    </a:ext>
                  </a:extLst>
                </a:gridCol>
                <a:gridCol w="723613">
                  <a:extLst>
                    <a:ext uri="{9D8B030D-6E8A-4147-A177-3AD203B41FA5}">
                      <a16:colId xmlns:a16="http://schemas.microsoft.com/office/drawing/2014/main" val="4211277573"/>
                    </a:ext>
                  </a:extLst>
                </a:gridCol>
              </a:tblGrid>
              <a:tr h="156995"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A</a:t>
                      </a:r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vert="vert27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B</a:t>
                      </a:r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vert="vert27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C</a:t>
                      </a:r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vert="vert27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E</a:t>
                      </a:r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vert="vert27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G</a:t>
                      </a:r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vert="vert27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H</a:t>
                      </a:r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vert="vert27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I</a:t>
                      </a:r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vert="vert27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J</a:t>
                      </a:r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vert="vert27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K</a:t>
                      </a:r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vert="vert27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L</a:t>
                      </a:r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vert="vert27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M</a:t>
                      </a:r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vert="vert27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N</a:t>
                      </a:r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vert="vert27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O</a:t>
                      </a:r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vert="vert270" anchor="b"/>
                </a:tc>
                <a:extLst>
                  <a:ext uri="{0D108BD9-81ED-4DB2-BD59-A6C34878D82A}">
                    <a16:rowId xmlns:a16="http://schemas.microsoft.com/office/drawing/2014/main" val="867156643"/>
                  </a:ext>
                </a:extLst>
              </a:tr>
              <a:tr h="255044"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800" u="none" strike="noStrike" dirty="0">
                          <a:effectLst/>
                        </a:rPr>
                        <a:t>4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800" u="none" strike="noStrike">
                          <a:effectLst/>
                        </a:rPr>
                        <a:t>x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800" u="none" strike="noStrike">
                          <a:effectLst/>
                        </a:rPr>
                        <a:t> 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800" u="none" strike="noStrike">
                          <a:effectLst/>
                        </a:rPr>
                        <a:t>x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800" u="none" strike="noStrike">
                          <a:effectLst/>
                        </a:rPr>
                        <a:t>x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800" u="none" strike="noStrike">
                          <a:effectLst/>
                        </a:rPr>
                        <a:t> 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800" u="none" strike="noStrike">
                          <a:effectLst/>
                        </a:rPr>
                        <a:t> 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800" u="none" strike="noStrike">
                          <a:effectLst/>
                        </a:rPr>
                        <a:t>x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800" u="none" strike="noStrike">
                          <a:effectLst/>
                        </a:rPr>
                        <a:t> 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800" u="none" strike="noStrike">
                          <a:effectLst/>
                        </a:rPr>
                        <a:t> 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800" u="none" strike="noStrike">
                          <a:effectLst/>
                        </a:rPr>
                        <a:t>x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800" u="none" strike="noStrike">
                          <a:effectLst/>
                        </a:rPr>
                        <a:t>x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800" u="none" strike="noStrike">
                          <a:effectLst/>
                        </a:rPr>
                        <a:t> 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800" u="none" strike="noStrike">
                          <a:effectLst/>
                        </a:rPr>
                        <a:t>x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67895644"/>
                  </a:ext>
                </a:extLst>
              </a:tr>
              <a:tr h="255044"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800" u="none" strike="noStrike">
                          <a:effectLst/>
                        </a:rPr>
                        <a:t>5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800" u="none" strike="noStrike" dirty="0">
                          <a:effectLst/>
                        </a:rPr>
                        <a:t>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800" u="none" strike="noStrike">
                          <a:effectLst/>
                        </a:rPr>
                        <a:t>x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800" u="none" strike="noStrike">
                          <a:effectLst/>
                        </a:rPr>
                        <a:t>x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800" u="none" strike="noStrike">
                          <a:effectLst/>
                        </a:rPr>
                        <a:t> 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800" u="none" strike="noStrike">
                          <a:effectLst/>
                        </a:rPr>
                        <a:t>x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800" u="none" strike="noStrike">
                          <a:effectLst/>
                        </a:rPr>
                        <a:t>x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800" u="none" strike="noStrike">
                          <a:effectLst/>
                        </a:rPr>
                        <a:t> 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800" u="none" strike="noStrike">
                          <a:effectLst/>
                        </a:rPr>
                        <a:t>x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800" u="none" strike="noStrike">
                          <a:effectLst/>
                        </a:rPr>
                        <a:t>x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800" u="none" strike="noStrike">
                          <a:effectLst/>
                        </a:rPr>
                        <a:t> 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800" u="none" strike="noStrike">
                          <a:effectLst/>
                        </a:rPr>
                        <a:t>x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800" u="none" strike="noStrike">
                          <a:effectLst/>
                        </a:rPr>
                        <a:t>x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800" u="none" strike="noStrike">
                          <a:effectLst/>
                        </a:rPr>
                        <a:t>x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94677638"/>
                  </a:ext>
                </a:extLst>
              </a:tr>
              <a:tr h="255044"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800" u="none" strike="noStrike">
                          <a:effectLst/>
                        </a:rPr>
                        <a:t>6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800" u="none" strike="noStrike" dirty="0">
                          <a:effectLst/>
                        </a:rPr>
                        <a:t>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800" u="none" strike="noStrike" dirty="0">
                          <a:effectLst/>
                        </a:rPr>
                        <a:t>x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800" u="none" strike="noStrike" dirty="0">
                          <a:effectLst/>
                        </a:rPr>
                        <a:t>x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800" u="none" strike="noStrike">
                          <a:effectLst/>
                        </a:rPr>
                        <a:t>x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800" u="none" strike="noStrike">
                          <a:effectLst/>
                        </a:rPr>
                        <a:t>x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800" u="none" strike="noStrike">
                          <a:effectLst/>
                        </a:rPr>
                        <a:t>x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800" u="none" strike="noStrike">
                          <a:effectLst/>
                        </a:rPr>
                        <a:t> 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800" u="none" strike="noStrike">
                          <a:effectLst/>
                        </a:rPr>
                        <a:t>x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800" u="none" strike="noStrike">
                          <a:effectLst/>
                        </a:rPr>
                        <a:t>x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800" u="none" strike="noStrike">
                          <a:effectLst/>
                        </a:rPr>
                        <a:t> 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800" u="none" strike="noStrike">
                          <a:effectLst/>
                        </a:rPr>
                        <a:t>x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800" u="none" strike="noStrike">
                          <a:effectLst/>
                        </a:rPr>
                        <a:t> 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800" u="none" strike="noStrike">
                          <a:effectLst/>
                        </a:rPr>
                        <a:t> 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54165148"/>
                  </a:ext>
                </a:extLst>
              </a:tr>
              <a:tr h="255044"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800" u="none" strike="noStrike">
                          <a:effectLst/>
                        </a:rPr>
                        <a:t>7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800" u="none" strike="noStrike">
                          <a:effectLst/>
                        </a:rPr>
                        <a:t>x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800" u="none" strike="noStrike">
                          <a:effectLst/>
                        </a:rPr>
                        <a:t> 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800" u="none" strike="noStrike" dirty="0">
                          <a:effectLst/>
                        </a:rPr>
                        <a:t>x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800" u="none" strike="noStrike" dirty="0">
                          <a:effectLst/>
                        </a:rPr>
                        <a:t>x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800" u="none" strike="noStrike" dirty="0">
                          <a:effectLst/>
                        </a:rPr>
                        <a:t> 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800" u="none" strike="noStrike" dirty="0">
                          <a:effectLst/>
                        </a:rPr>
                        <a:t>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800" u="none" strike="noStrike" dirty="0">
                          <a:effectLst/>
                        </a:rPr>
                        <a:t>x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800" u="none" strike="noStrike" dirty="0">
                          <a:effectLst/>
                        </a:rPr>
                        <a:t> 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800" u="none" strike="noStrike" dirty="0">
                          <a:effectLst/>
                        </a:rPr>
                        <a:t> 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800" u="none" strike="noStrike" dirty="0">
                          <a:effectLst/>
                        </a:rPr>
                        <a:t>x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800" u="none" strike="noStrike" dirty="0">
                          <a:effectLst/>
                        </a:rPr>
                        <a:t>x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800" u="none" strike="noStrike" dirty="0">
                          <a:effectLst/>
                        </a:rPr>
                        <a:t>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800" u="none" strike="noStrike" dirty="0">
                          <a:effectLst/>
                        </a:rPr>
                        <a:t> 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43266152"/>
                  </a:ext>
                </a:extLst>
              </a:tr>
            </a:tbl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879366FD-E116-4AE7-A37F-7FDF77BC2AE5}"/>
              </a:ext>
            </a:extLst>
          </p:cNvPr>
          <p:cNvSpPr txBox="1"/>
          <p:nvPr/>
        </p:nvSpPr>
        <p:spPr>
          <a:xfrm>
            <a:off x="3513221" y="6217920"/>
            <a:ext cx="35248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Example set of firms with attributes</a:t>
            </a:r>
          </a:p>
        </p:txBody>
      </p:sp>
    </p:spTree>
    <p:extLst>
      <p:ext uri="{BB962C8B-B14F-4D97-AF65-F5344CB8AC3E}">
        <p14:creationId xmlns:p14="http://schemas.microsoft.com/office/powerpoint/2010/main" val="34314769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953</TotalTime>
  <Words>1004</Words>
  <Application>Microsoft Office PowerPoint</Application>
  <PresentationFormat>Widescreen</PresentationFormat>
  <Paragraphs>611</Paragraphs>
  <Slides>17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1" baseType="lpstr">
      <vt:lpstr>Arial</vt:lpstr>
      <vt:lpstr>Calibri</vt:lpstr>
      <vt:lpstr>Calibri Light</vt:lpstr>
      <vt:lpstr>Office Theme</vt:lpstr>
      <vt:lpstr>TP^3 – Product Opportunities</vt:lpstr>
      <vt:lpstr>The Question</vt:lpstr>
      <vt:lpstr>Agenda</vt:lpstr>
      <vt:lpstr>PowerPoint Presentation</vt:lpstr>
      <vt:lpstr>What is the problem ?</vt:lpstr>
      <vt:lpstr>Step By Step Process  </vt:lpstr>
      <vt:lpstr>What have we learned ?</vt:lpstr>
      <vt:lpstr>Next Steps</vt:lpstr>
      <vt:lpstr>PowerPoint Presentation</vt:lpstr>
      <vt:lpstr>Similarity between companies</vt:lpstr>
      <vt:lpstr>PowerPoint Presentation</vt:lpstr>
      <vt:lpstr>Cluster companies based on Industries served</vt:lpstr>
      <vt:lpstr>How should I use this information?</vt:lpstr>
      <vt:lpstr>Cluster based on equipment</vt:lpstr>
      <vt:lpstr>How do you use equipment clusters ?</vt:lpstr>
      <vt:lpstr>Summary</vt:lpstr>
      <vt:lpstr>Thank you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TP^3 – Product Opportunities</dc:title>
  <dc:creator>Iyer, Ananth V</dc:creator>
  <cp:lastModifiedBy>Allwes, Heidi M</cp:lastModifiedBy>
  <cp:revision>16</cp:revision>
  <dcterms:created xsi:type="dcterms:W3CDTF">2020-09-16T01:33:24Z</dcterms:created>
  <dcterms:modified xsi:type="dcterms:W3CDTF">2020-10-13T19:39:59Z</dcterms:modified>
</cp:coreProperties>
</file>